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58" r:id="rId5"/>
    <p:sldId id="259" r:id="rId6"/>
    <p:sldId id="260" r:id="rId7"/>
    <p:sldId id="267" r:id="rId8"/>
    <p:sldId id="261" r:id="rId9"/>
    <p:sldId id="262" r:id="rId10"/>
    <p:sldId id="263" r:id="rId11"/>
    <p:sldId id="264" r:id="rId12"/>
    <p:sldId id="268" r:id="rId13"/>
    <p:sldId id="269" r:id="rId14"/>
    <p:sldId id="270" r:id="rId15"/>
    <p:sldId id="271" r:id="rId16"/>
    <p:sldId id="272" r:id="rId17"/>
    <p:sldId id="273" r:id="rId18"/>
    <p:sldId id="275" r:id="rId19"/>
    <p:sldId id="276" r:id="rId20"/>
    <p:sldId id="277" r:id="rId21"/>
    <p:sldId id="278" r:id="rId22"/>
    <p:sldId id="279" r:id="rId23"/>
    <p:sldId id="280" r:id="rId24"/>
    <p:sldId id="281" r:id="rId25"/>
    <p:sldId id="282" r:id="rId26"/>
    <p:sldId id="283" r:id="rId27"/>
    <p:sldId id="286" r:id="rId28"/>
    <p:sldId id="284" r:id="rId29"/>
    <p:sldId id="285" r:id="rId30"/>
    <p:sldId id="274"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2" r:id="rId46"/>
    <p:sldId id="301" r:id="rId47"/>
    <p:sldId id="265"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9F24-27D5-4FFA-B34D-E6D19F63FA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HK"/>
          </a:p>
        </p:txBody>
      </p:sp>
      <p:sp>
        <p:nvSpPr>
          <p:cNvPr id="3" name="Subtitle 2">
            <a:extLst>
              <a:ext uri="{FF2B5EF4-FFF2-40B4-BE49-F238E27FC236}">
                <a16:creationId xmlns:a16="http://schemas.microsoft.com/office/drawing/2014/main" id="{63BEE9EF-7A8A-405A-A333-B9FD160150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HK"/>
          </a:p>
        </p:txBody>
      </p:sp>
      <p:sp>
        <p:nvSpPr>
          <p:cNvPr id="4" name="Date Placeholder 3">
            <a:extLst>
              <a:ext uri="{FF2B5EF4-FFF2-40B4-BE49-F238E27FC236}">
                <a16:creationId xmlns:a16="http://schemas.microsoft.com/office/drawing/2014/main" id="{E72774F7-AD0C-4A33-8C1C-505D6D0F11CA}"/>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681FBB48-6C6D-4F13-9924-061CE93C9614}"/>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BEC96705-69A0-4D05-B87B-C4029034232E}"/>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220626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5EC6D-86FA-40F2-BA3A-66EFAC854E59}"/>
              </a:ext>
            </a:extLst>
          </p:cNvPr>
          <p:cNvSpPr>
            <a:spLocks noGrp="1"/>
          </p:cNvSpPr>
          <p:nvPr>
            <p:ph type="title"/>
          </p:nvPr>
        </p:nvSpPr>
        <p:spPr/>
        <p:txBody>
          <a:bodyPr/>
          <a:lstStyle/>
          <a:p>
            <a:r>
              <a:rPr lang="en-US"/>
              <a:t>Click to edit Master title style</a:t>
            </a:r>
            <a:endParaRPr lang="en-HK"/>
          </a:p>
        </p:txBody>
      </p:sp>
      <p:sp>
        <p:nvSpPr>
          <p:cNvPr id="3" name="Vertical Text Placeholder 2">
            <a:extLst>
              <a:ext uri="{FF2B5EF4-FFF2-40B4-BE49-F238E27FC236}">
                <a16:creationId xmlns:a16="http://schemas.microsoft.com/office/drawing/2014/main" id="{A0D8D888-23F2-4C24-BB08-7DCC0F4370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C8FB86CC-D50B-4537-9111-53CAB94F182F}"/>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1327ED48-0FD1-49BE-ACB8-FBD01A791407}"/>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9453494E-D96E-4DA5-A903-0F5F248812E4}"/>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566515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92B8DA-4A58-4648-8DE0-290FD4B901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HK"/>
          </a:p>
        </p:txBody>
      </p:sp>
      <p:sp>
        <p:nvSpPr>
          <p:cNvPr id="3" name="Vertical Text Placeholder 2">
            <a:extLst>
              <a:ext uri="{FF2B5EF4-FFF2-40B4-BE49-F238E27FC236}">
                <a16:creationId xmlns:a16="http://schemas.microsoft.com/office/drawing/2014/main" id="{EC8B78FC-4220-4681-8FFD-20A83E9244E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29388F42-DD34-4D8F-8222-948CC70601DC}"/>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C3AEF269-5BE4-4132-845A-966FCFFF111C}"/>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E258F3BB-ACFB-452D-9E43-1E4C68197DA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53337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C4B6-06D8-4E0B-8ADD-C53A2C4B93F4}"/>
              </a:ext>
            </a:extLst>
          </p:cNvPr>
          <p:cNvSpPr>
            <a:spLocks noGrp="1"/>
          </p:cNvSpPr>
          <p:nvPr>
            <p:ph type="title"/>
          </p:nvPr>
        </p:nvSpPr>
        <p:spPr/>
        <p:txBody>
          <a:bodyPr/>
          <a:lstStyle/>
          <a:p>
            <a:r>
              <a:rPr lang="en-US"/>
              <a:t>Click to edit Master title style</a:t>
            </a:r>
            <a:endParaRPr lang="en-HK"/>
          </a:p>
        </p:txBody>
      </p:sp>
      <p:sp>
        <p:nvSpPr>
          <p:cNvPr id="3" name="Content Placeholder 2">
            <a:extLst>
              <a:ext uri="{FF2B5EF4-FFF2-40B4-BE49-F238E27FC236}">
                <a16:creationId xmlns:a16="http://schemas.microsoft.com/office/drawing/2014/main" id="{50C8CD35-2A8B-4451-9790-3602333ECD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9A477D13-2CBC-44C5-B126-8070F756EABD}"/>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8408E3F8-4705-4A9D-9F62-753A8D35FDE8}"/>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3E666126-97AB-4DB6-8A96-26E696238ABD}"/>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2384516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4224A-B999-4236-A49F-6B1D95F1E2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HK"/>
          </a:p>
        </p:txBody>
      </p:sp>
      <p:sp>
        <p:nvSpPr>
          <p:cNvPr id="3" name="Text Placeholder 2">
            <a:extLst>
              <a:ext uri="{FF2B5EF4-FFF2-40B4-BE49-F238E27FC236}">
                <a16:creationId xmlns:a16="http://schemas.microsoft.com/office/drawing/2014/main" id="{4465B127-0DC4-414C-A8C5-AA855453F9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E8DF15-CBFF-4448-9878-C0A0FAD9490B}"/>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386FEEDC-56B8-42FE-9A33-F0B77CC2811D}"/>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8D2184FC-FA8A-43D0-8614-E9C89BE34E95}"/>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044565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D223-F148-49DD-B3A7-35925DF23C16}"/>
              </a:ext>
            </a:extLst>
          </p:cNvPr>
          <p:cNvSpPr>
            <a:spLocks noGrp="1"/>
          </p:cNvSpPr>
          <p:nvPr>
            <p:ph type="title"/>
          </p:nvPr>
        </p:nvSpPr>
        <p:spPr/>
        <p:txBody>
          <a:bodyPr/>
          <a:lstStyle/>
          <a:p>
            <a:r>
              <a:rPr lang="en-US"/>
              <a:t>Click to edit Master title style</a:t>
            </a:r>
            <a:endParaRPr lang="en-HK"/>
          </a:p>
        </p:txBody>
      </p:sp>
      <p:sp>
        <p:nvSpPr>
          <p:cNvPr id="3" name="Content Placeholder 2">
            <a:extLst>
              <a:ext uri="{FF2B5EF4-FFF2-40B4-BE49-F238E27FC236}">
                <a16:creationId xmlns:a16="http://schemas.microsoft.com/office/drawing/2014/main" id="{13F443AA-C1EA-4698-A695-D74A93C914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Content Placeholder 3">
            <a:extLst>
              <a:ext uri="{FF2B5EF4-FFF2-40B4-BE49-F238E27FC236}">
                <a16:creationId xmlns:a16="http://schemas.microsoft.com/office/drawing/2014/main" id="{665D0177-A3CA-405C-A251-21666042F1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5" name="Date Placeholder 4">
            <a:extLst>
              <a:ext uri="{FF2B5EF4-FFF2-40B4-BE49-F238E27FC236}">
                <a16:creationId xmlns:a16="http://schemas.microsoft.com/office/drawing/2014/main" id="{8507A4BC-6796-43BE-9221-09751C6ACD15}"/>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6" name="Footer Placeholder 5">
            <a:extLst>
              <a:ext uri="{FF2B5EF4-FFF2-40B4-BE49-F238E27FC236}">
                <a16:creationId xmlns:a16="http://schemas.microsoft.com/office/drawing/2014/main" id="{A3A81383-5F77-451E-9FFD-545A2CB9D784}"/>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53429E18-C0A2-4809-BCCB-87493D01EA93}"/>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2958253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CE73D-CD25-44E8-82DE-F5F3DC930AA2}"/>
              </a:ext>
            </a:extLst>
          </p:cNvPr>
          <p:cNvSpPr>
            <a:spLocks noGrp="1"/>
          </p:cNvSpPr>
          <p:nvPr>
            <p:ph type="title"/>
          </p:nvPr>
        </p:nvSpPr>
        <p:spPr>
          <a:xfrm>
            <a:off x="839788" y="365125"/>
            <a:ext cx="10515600" cy="1325563"/>
          </a:xfrm>
        </p:spPr>
        <p:txBody>
          <a:bodyPr/>
          <a:lstStyle/>
          <a:p>
            <a:r>
              <a:rPr lang="en-US"/>
              <a:t>Click to edit Master title style</a:t>
            </a:r>
            <a:endParaRPr lang="en-HK"/>
          </a:p>
        </p:txBody>
      </p:sp>
      <p:sp>
        <p:nvSpPr>
          <p:cNvPr id="3" name="Text Placeholder 2">
            <a:extLst>
              <a:ext uri="{FF2B5EF4-FFF2-40B4-BE49-F238E27FC236}">
                <a16:creationId xmlns:a16="http://schemas.microsoft.com/office/drawing/2014/main" id="{0B0EC6F5-8275-47FD-8643-190E6971D8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16726A-186F-4DBF-8276-2D003DC9D9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5" name="Text Placeholder 4">
            <a:extLst>
              <a:ext uri="{FF2B5EF4-FFF2-40B4-BE49-F238E27FC236}">
                <a16:creationId xmlns:a16="http://schemas.microsoft.com/office/drawing/2014/main" id="{532A345E-BB87-44C2-AA2F-4C090977FE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7892D2-2F52-4B46-8703-7A0AE9E36B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7" name="Date Placeholder 6">
            <a:extLst>
              <a:ext uri="{FF2B5EF4-FFF2-40B4-BE49-F238E27FC236}">
                <a16:creationId xmlns:a16="http://schemas.microsoft.com/office/drawing/2014/main" id="{F8949B60-63EE-408E-B560-FCE46C20CCF2}"/>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8" name="Footer Placeholder 7">
            <a:extLst>
              <a:ext uri="{FF2B5EF4-FFF2-40B4-BE49-F238E27FC236}">
                <a16:creationId xmlns:a16="http://schemas.microsoft.com/office/drawing/2014/main" id="{4A6AB921-BE1F-4A97-B0B7-A8810B312CBF}"/>
              </a:ext>
            </a:extLst>
          </p:cNvPr>
          <p:cNvSpPr>
            <a:spLocks noGrp="1"/>
          </p:cNvSpPr>
          <p:nvPr>
            <p:ph type="ftr" sz="quarter" idx="11"/>
          </p:nvPr>
        </p:nvSpPr>
        <p:spPr/>
        <p:txBody>
          <a:bodyPr/>
          <a:lstStyle/>
          <a:p>
            <a:endParaRPr lang="en-HK"/>
          </a:p>
        </p:txBody>
      </p:sp>
      <p:sp>
        <p:nvSpPr>
          <p:cNvPr id="9" name="Slide Number Placeholder 8">
            <a:extLst>
              <a:ext uri="{FF2B5EF4-FFF2-40B4-BE49-F238E27FC236}">
                <a16:creationId xmlns:a16="http://schemas.microsoft.com/office/drawing/2014/main" id="{FD48EE66-1B39-4F9E-9215-9DEA1CA50DC0}"/>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547681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4D74A-964A-4B70-9AEF-DF6D37942B85}"/>
              </a:ext>
            </a:extLst>
          </p:cNvPr>
          <p:cNvSpPr>
            <a:spLocks noGrp="1"/>
          </p:cNvSpPr>
          <p:nvPr>
            <p:ph type="title"/>
          </p:nvPr>
        </p:nvSpPr>
        <p:spPr/>
        <p:txBody>
          <a:bodyPr/>
          <a:lstStyle/>
          <a:p>
            <a:r>
              <a:rPr lang="en-US"/>
              <a:t>Click to edit Master title style</a:t>
            </a:r>
            <a:endParaRPr lang="en-HK"/>
          </a:p>
        </p:txBody>
      </p:sp>
      <p:sp>
        <p:nvSpPr>
          <p:cNvPr id="3" name="Date Placeholder 2">
            <a:extLst>
              <a:ext uri="{FF2B5EF4-FFF2-40B4-BE49-F238E27FC236}">
                <a16:creationId xmlns:a16="http://schemas.microsoft.com/office/drawing/2014/main" id="{5EDE5982-B328-4249-ABD6-6C81623CE8A3}"/>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4" name="Footer Placeholder 3">
            <a:extLst>
              <a:ext uri="{FF2B5EF4-FFF2-40B4-BE49-F238E27FC236}">
                <a16:creationId xmlns:a16="http://schemas.microsoft.com/office/drawing/2014/main" id="{87BC192A-2280-4F05-A134-56404A770654}"/>
              </a:ext>
            </a:extLst>
          </p:cNvPr>
          <p:cNvSpPr>
            <a:spLocks noGrp="1"/>
          </p:cNvSpPr>
          <p:nvPr>
            <p:ph type="ftr" sz="quarter" idx="11"/>
          </p:nvPr>
        </p:nvSpPr>
        <p:spPr/>
        <p:txBody>
          <a:bodyPr/>
          <a:lstStyle/>
          <a:p>
            <a:endParaRPr lang="en-HK"/>
          </a:p>
        </p:txBody>
      </p:sp>
      <p:sp>
        <p:nvSpPr>
          <p:cNvPr id="5" name="Slide Number Placeholder 4">
            <a:extLst>
              <a:ext uri="{FF2B5EF4-FFF2-40B4-BE49-F238E27FC236}">
                <a16:creationId xmlns:a16="http://schemas.microsoft.com/office/drawing/2014/main" id="{13FD92B1-DDDC-4A8B-8D5E-50B8ABAA0BD0}"/>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4096822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999DE9-18BE-4BF3-86D7-55D94382349C}"/>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3" name="Footer Placeholder 2">
            <a:extLst>
              <a:ext uri="{FF2B5EF4-FFF2-40B4-BE49-F238E27FC236}">
                <a16:creationId xmlns:a16="http://schemas.microsoft.com/office/drawing/2014/main" id="{DB3D433B-38B5-4703-B158-A614BE21AC6F}"/>
              </a:ext>
            </a:extLst>
          </p:cNvPr>
          <p:cNvSpPr>
            <a:spLocks noGrp="1"/>
          </p:cNvSpPr>
          <p:nvPr>
            <p:ph type="ftr" sz="quarter" idx="11"/>
          </p:nvPr>
        </p:nvSpPr>
        <p:spPr/>
        <p:txBody>
          <a:bodyPr/>
          <a:lstStyle/>
          <a:p>
            <a:endParaRPr lang="en-HK"/>
          </a:p>
        </p:txBody>
      </p:sp>
      <p:sp>
        <p:nvSpPr>
          <p:cNvPr id="4" name="Slide Number Placeholder 3">
            <a:extLst>
              <a:ext uri="{FF2B5EF4-FFF2-40B4-BE49-F238E27FC236}">
                <a16:creationId xmlns:a16="http://schemas.microsoft.com/office/drawing/2014/main" id="{1D07E98F-0CCC-47AE-8409-55F2B24E883A}"/>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1778937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2C0B-56A5-4C76-A704-D002B4FB59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HK"/>
          </a:p>
        </p:txBody>
      </p:sp>
      <p:sp>
        <p:nvSpPr>
          <p:cNvPr id="3" name="Content Placeholder 2">
            <a:extLst>
              <a:ext uri="{FF2B5EF4-FFF2-40B4-BE49-F238E27FC236}">
                <a16:creationId xmlns:a16="http://schemas.microsoft.com/office/drawing/2014/main" id="{45C2638C-490D-4773-8AED-BA177B9C71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Text Placeholder 3">
            <a:extLst>
              <a:ext uri="{FF2B5EF4-FFF2-40B4-BE49-F238E27FC236}">
                <a16:creationId xmlns:a16="http://schemas.microsoft.com/office/drawing/2014/main" id="{74DD76A1-B7EA-44F4-B25C-5687BF406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09D376-CB6B-49F1-9B2A-4DB032B7EEE2}"/>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6" name="Footer Placeholder 5">
            <a:extLst>
              <a:ext uri="{FF2B5EF4-FFF2-40B4-BE49-F238E27FC236}">
                <a16:creationId xmlns:a16="http://schemas.microsoft.com/office/drawing/2014/main" id="{4EE33733-FE9C-4FE8-B9FC-9AE11C799FF0}"/>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221C3359-A493-4ED5-A08F-7A93E0460AF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1423092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835A5-6876-4E52-8B7E-42A528776C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HK"/>
          </a:p>
        </p:txBody>
      </p:sp>
      <p:sp>
        <p:nvSpPr>
          <p:cNvPr id="3" name="Picture Placeholder 2">
            <a:extLst>
              <a:ext uri="{FF2B5EF4-FFF2-40B4-BE49-F238E27FC236}">
                <a16:creationId xmlns:a16="http://schemas.microsoft.com/office/drawing/2014/main" id="{3CD9570C-F24D-4BF2-A809-8B4C0B327B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HK"/>
          </a:p>
        </p:txBody>
      </p:sp>
      <p:sp>
        <p:nvSpPr>
          <p:cNvPr id="4" name="Text Placeholder 3">
            <a:extLst>
              <a:ext uri="{FF2B5EF4-FFF2-40B4-BE49-F238E27FC236}">
                <a16:creationId xmlns:a16="http://schemas.microsoft.com/office/drawing/2014/main" id="{722324D2-A1B0-4281-9C22-D4AFAAB319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D6F843-7DE3-419F-8B29-C1C3C4AF9621}"/>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6" name="Footer Placeholder 5">
            <a:extLst>
              <a:ext uri="{FF2B5EF4-FFF2-40B4-BE49-F238E27FC236}">
                <a16:creationId xmlns:a16="http://schemas.microsoft.com/office/drawing/2014/main" id="{C028F5DD-DFDE-493A-A703-F73D020C16F6}"/>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4712DC34-BCDF-48C4-BD48-D1C9C12CBF0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62561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800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13E106-D6DF-400F-A927-2B6040BC2D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HK"/>
          </a:p>
        </p:txBody>
      </p:sp>
      <p:sp>
        <p:nvSpPr>
          <p:cNvPr id="3" name="Text Placeholder 2">
            <a:extLst>
              <a:ext uri="{FF2B5EF4-FFF2-40B4-BE49-F238E27FC236}">
                <a16:creationId xmlns:a16="http://schemas.microsoft.com/office/drawing/2014/main" id="{0A8524D1-5050-4A5E-B3B7-6340CBA1AD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9CEE753D-2EE3-45B1-97BE-C3633F4FB1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9230AD73-F13E-4240-B8F0-FCA290C680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HK"/>
          </a:p>
        </p:txBody>
      </p:sp>
      <p:sp>
        <p:nvSpPr>
          <p:cNvPr id="6" name="Slide Number Placeholder 5">
            <a:extLst>
              <a:ext uri="{FF2B5EF4-FFF2-40B4-BE49-F238E27FC236}">
                <a16:creationId xmlns:a16="http://schemas.microsoft.com/office/drawing/2014/main" id="{919BF9AC-0313-409E-9C08-173871313D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292310-886F-4923-A1BC-C7346EE3258A}" type="slidenum">
              <a:rPr lang="en-HK" smtClean="0"/>
              <a:t>‹#›</a:t>
            </a:fld>
            <a:endParaRPr lang="en-HK"/>
          </a:p>
        </p:txBody>
      </p:sp>
    </p:spTree>
    <p:extLst>
      <p:ext uri="{BB962C8B-B14F-4D97-AF65-F5344CB8AC3E}">
        <p14:creationId xmlns:p14="http://schemas.microsoft.com/office/powerpoint/2010/main" val="2155211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kaggle.com/datasets/melissamonfared/board-games"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boardgamegeek.com/boardgame/2719/connect-four" TargetMode="External"/><Relationship Id="rId2" Type="http://schemas.openxmlformats.org/officeDocument/2006/relationships/hyperlink" Target="https://www.fun.com/best-selling-board-games-all-time.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DDEC3-E867-48D9-9B6A-9E373BCFF254}"/>
              </a:ext>
            </a:extLst>
          </p:cNvPr>
          <p:cNvSpPr>
            <a:spLocks noGrp="1"/>
          </p:cNvSpPr>
          <p:nvPr>
            <p:ph type="ctrTitle"/>
          </p:nvPr>
        </p:nvSpPr>
        <p:spPr>
          <a:xfrm>
            <a:off x="1060174" y="1041400"/>
            <a:ext cx="9144000" cy="2387600"/>
          </a:xfrm>
        </p:spPr>
        <p:txBody>
          <a:bodyPr>
            <a:normAutofit/>
          </a:bodyPr>
          <a:lstStyle/>
          <a:p>
            <a:r>
              <a:rPr lang="en-US" sz="8000" dirty="0">
                <a:latin typeface="KBZipaDeeDooDah" panose="02000603000000000000" pitchFamily="2" charset="0"/>
                <a:ea typeface="KBZipaDeeDooDah" panose="02000603000000000000" pitchFamily="2" charset="0"/>
              </a:rPr>
              <a:t>EDA Mini Project</a:t>
            </a:r>
            <a:endParaRPr lang="en-HK" sz="8000"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F67B0D73-940D-4088-8AE6-089230A7F3EF}"/>
              </a:ext>
            </a:extLst>
          </p:cNvPr>
          <p:cNvSpPr>
            <a:spLocks noGrp="1"/>
          </p:cNvSpPr>
          <p:nvPr>
            <p:ph type="subTitle" idx="1"/>
          </p:nvPr>
        </p:nvSpPr>
        <p:spPr>
          <a:xfrm>
            <a:off x="357809" y="4701968"/>
            <a:ext cx="9144000" cy="1655762"/>
          </a:xfrm>
        </p:spPr>
        <p:txBody>
          <a:bodyPr/>
          <a:lstStyle/>
          <a:p>
            <a:pPr algn="l"/>
            <a:r>
              <a:rPr lang="en-US" dirty="0">
                <a:latin typeface="KBZipaDeeDooDah" panose="02000603000000000000" pitchFamily="2" charset="0"/>
                <a:ea typeface="KBZipaDeeDooDah" panose="02000603000000000000" pitchFamily="2" charset="0"/>
              </a:rPr>
              <a:t>Group 2</a:t>
            </a:r>
          </a:p>
          <a:p>
            <a:pPr algn="l"/>
            <a:r>
              <a:rPr lang="en-US" dirty="0">
                <a:latin typeface="KBZipaDeeDooDah" panose="02000603000000000000" pitchFamily="2" charset="0"/>
                <a:ea typeface="KBZipaDeeDooDah" panose="02000603000000000000" pitchFamily="2" charset="0"/>
              </a:rPr>
              <a:t>Chiu Wing Fung, Aaron</a:t>
            </a:r>
          </a:p>
          <a:p>
            <a:pPr algn="l"/>
            <a:r>
              <a:rPr lang="en-US" dirty="0">
                <a:latin typeface="KBZipaDeeDooDah" panose="02000603000000000000" pitchFamily="2" charset="0"/>
                <a:ea typeface="KBZipaDeeDooDah" panose="02000603000000000000" pitchFamily="2" charset="0"/>
              </a:rPr>
              <a:t>Wong Shing Fung, </a:t>
            </a:r>
            <a:r>
              <a:rPr lang="en-US" dirty="0" err="1">
                <a:latin typeface="KBZipaDeeDooDah" panose="02000603000000000000" pitchFamily="2" charset="0"/>
                <a:ea typeface="KBZipaDeeDooDah" panose="02000603000000000000" pitchFamily="2" charset="0"/>
              </a:rPr>
              <a:t>Dov</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46463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4D463-79DC-4E86-8AF1-4ACD3E538398}"/>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After</a:t>
            </a:r>
            <a:r>
              <a:rPr lang="en-US" sz="4400" dirty="0">
                <a:latin typeface="KBZipaDeeDooDah" panose="02000603000000000000" pitchFamily="2" charset="0"/>
                <a:ea typeface="KBZipaDeeDooDah" panose="02000603000000000000" pitchFamily="2" charset="0"/>
              </a:rPr>
              <a:t> Cleansing</a:t>
            </a:r>
            <a:endParaRPr lang="en-HK" dirty="0"/>
          </a:p>
        </p:txBody>
      </p:sp>
      <p:pic>
        <p:nvPicPr>
          <p:cNvPr id="5" name="Content Placeholder 4">
            <a:extLst>
              <a:ext uri="{FF2B5EF4-FFF2-40B4-BE49-F238E27FC236}">
                <a16:creationId xmlns:a16="http://schemas.microsoft.com/office/drawing/2014/main" id="{61E59D6A-1ED0-4C66-91A8-D40C482C4EDB}"/>
              </a:ext>
            </a:extLst>
          </p:cNvPr>
          <p:cNvPicPr>
            <a:picLocks noGrp="1" noChangeAspect="1"/>
          </p:cNvPicPr>
          <p:nvPr>
            <p:ph idx="1"/>
          </p:nvPr>
        </p:nvPicPr>
        <p:blipFill rotWithShape="1">
          <a:blip r:embed="rId2"/>
          <a:srcRect r="18656"/>
          <a:stretch/>
        </p:blipFill>
        <p:spPr>
          <a:xfrm>
            <a:off x="563291" y="1350043"/>
            <a:ext cx="8932404" cy="4351338"/>
          </a:xfrm>
        </p:spPr>
      </p:pic>
      <p:pic>
        <p:nvPicPr>
          <p:cNvPr id="7" name="Picture 6">
            <a:extLst>
              <a:ext uri="{FF2B5EF4-FFF2-40B4-BE49-F238E27FC236}">
                <a16:creationId xmlns:a16="http://schemas.microsoft.com/office/drawing/2014/main" id="{EF33EA7D-FABD-4B51-BEA7-4109370EEA08}"/>
              </a:ext>
            </a:extLst>
          </p:cNvPr>
          <p:cNvPicPr>
            <a:picLocks noChangeAspect="1"/>
          </p:cNvPicPr>
          <p:nvPr/>
        </p:nvPicPr>
        <p:blipFill>
          <a:blip r:embed="rId3"/>
          <a:stretch>
            <a:fillRect/>
          </a:stretch>
        </p:blipFill>
        <p:spPr>
          <a:xfrm>
            <a:off x="563291" y="5729066"/>
            <a:ext cx="8932403" cy="1128934"/>
          </a:xfrm>
          <a:prstGeom prst="rect">
            <a:avLst/>
          </a:prstGeom>
        </p:spPr>
      </p:pic>
      <p:pic>
        <p:nvPicPr>
          <p:cNvPr id="9" name="Picture 8">
            <a:extLst>
              <a:ext uri="{FF2B5EF4-FFF2-40B4-BE49-F238E27FC236}">
                <a16:creationId xmlns:a16="http://schemas.microsoft.com/office/drawing/2014/main" id="{571EAD71-7368-4DEC-A28D-C1325036D0DA}"/>
              </a:ext>
            </a:extLst>
          </p:cNvPr>
          <p:cNvPicPr>
            <a:picLocks noChangeAspect="1"/>
          </p:cNvPicPr>
          <p:nvPr/>
        </p:nvPicPr>
        <p:blipFill>
          <a:blip r:embed="rId4"/>
          <a:stretch>
            <a:fillRect/>
          </a:stretch>
        </p:blipFill>
        <p:spPr>
          <a:xfrm>
            <a:off x="9680181" y="3009324"/>
            <a:ext cx="2133898" cy="3019846"/>
          </a:xfrm>
          <a:prstGeom prst="rect">
            <a:avLst/>
          </a:prstGeom>
        </p:spPr>
      </p:pic>
      <p:sp>
        <p:nvSpPr>
          <p:cNvPr id="10" name="Frame 9">
            <a:extLst>
              <a:ext uri="{FF2B5EF4-FFF2-40B4-BE49-F238E27FC236}">
                <a16:creationId xmlns:a16="http://schemas.microsoft.com/office/drawing/2014/main" id="{4884C92E-628D-4078-8815-4150808CF3F1}"/>
              </a:ext>
            </a:extLst>
          </p:cNvPr>
          <p:cNvSpPr/>
          <p:nvPr/>
        </p:nvSpPr>
        <p:spPr>
          <a:xfrm>
            <a:off x="9680181" y="5591908"/>
            <a:ext cx="2133898" cy="211015"/>
          </a:xfrm>
          <a:prstGeom prst="frame">
            <a:avLst>
              <a:gd name="adj1" fmla="val 1546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2585141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74923-A5A4-41B9-91AB-CE809619059E}"/>
              </a:ext>
            </a:extLst>
          </p:cNvPr>
          <p:cNvSpPr>
            <a:spLocks noGrp="1"/>
          </p:cNvSpPr>
          <p:nvPr>
            <p:ph type="title"/>
          </p:nvPr>
        </p:nvSpPr>
        <p:spPr>
          <a:xfrm>
            <a:off x="626189" y="0"/>
            <a:ext cx="10515600" cy="1325563"/>
          </a:xfrm>
        </p:spPr>
        <p:txBody>
          <a:bodyPr/>
          <a:lstStyle/>
          <a:p>
            <a:r>
              <a:rPr lang="en-US" sz="5400" dirty="0">
                <a:latin typeface="KBZipaDeeDooDah" panose="02000603000000000000" pitchFamily="2" charset="0"/>
                <a:ea typeface="KBZipaDeeDooDah" panose="02000603000000000000" pitchFamily="2" charset="0"/>
              </a:rPr>
              <a:t>Inaccurate</a:t>
            </a:r>
            <a:r>
              <a:rPr lang="en-US" dirty="0">
                <a:latin typeface="KBZipaDeeDooDah" panose="02000603000000000000" pitchFamily="2" charset="0"/>
                <a:ea typeface="KBZipaDeeDooDah" panose="02000603000000000000" pitchFamily="2" charset="0"/>
              </a:rPr>
              <a:t> Data</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B91128DC-2B63-4B83-8D74-F95CC4CCBBE5}"/>
              </a:ext>
            </a:extLst>
          </p:cNvPr>
          <p:cNvSpPr>
            <a:spLocks noGrp="1"/>
          </p:cNvSpPr>
          <p:nvPr>
            <p:ph idx="1"/>
          </p:nvPr>
        </p:nvSpPr>
        <p:spPr/>
        <p:txBody>
          <a:bodyPr/>
          <a:lstStyle/>
          <a:p>
            <a:endParaRPr lang="en-HK" dirty="0"/>
          </a:p>
        </p:txBody>
      </p:sp>
      <p:pic>
        <p:nvPicPr>
          <p:cNvPr id="5" name="Picture 4">
            <a:extLst>
              <a:ext uri="{FF2B5EF4-FFF2-40B4-BE49-F238E27FC236}">
                <a16:creationId xmlns:a16="http://schemas.microsoft.com/office/drawing/2014/main" id="{5666AE4B-E286-48A3-9342-6E61BA2F1726}"/>
              </a:ext>
            </a:extLst>
          </p:cNvPr>
          <p:cNvPicPr>
            <a:picLocks noChangeAspect="1"/>
          </p:cNvPicPr>
          <p:nvPr/>
        </p:nvPicPr>
        <p:blipFill>
          <a:blip r:embed="rId2"/>
          <a:stretch>
            <a:fillRect/>
          </a:stretch>
        </p:blipFill>
        <p:spPr>
          <a:xfrm>
            <a:off x="6482861" y="147691"/>
            <a:ext cx="5334000" cy="6562618"/>
          </a:xfrm>
          <a:prstGeom prst="rect">
            <a:avLst/>
          </a:prstGeom>
        </p:spPr>
      </p:pic>
      <p:pic>
        <p:nvPicPr>
          <p:cNvPr id="7" name="Picture 6">
            <a:extLst>
              <a:ext uri="{FF2B5EF4-FFF2-40B4-BE49-F238E27FC236}">
                <a16:creationId xmlns:a16="http://schemas.microsoft.com/office/drawing/2014/main" id="{5A1B48B6-6FBC-46AE-88D5-4A1903452B3F}"/>
              </a:ext>
            </a:extLst>
          </p:cNvPr>
          <p:cNvPicPr>
            <a:picLocks noChangeAspect="1"/>
          </p:cNvPicPr>
          <p:nvPr/>
        </p:nvPicPr>
        <p:blipFill>
          <a:blip r:embed="rId3"/>
          <a:stretch>
            <a:fillRect/>
          </a:stretch>
        </p:blipFill>
        <p:spPr>
          <a:xfrm>
            <a:off x="626189" y="994324"/>
            <a:ext cx="5790928" cy="5715985"/>
          </a:xfrm>
          <a:prstGeom prst="rect">
            <a:avLst/>
          </a:prstGeom>
        </p:spPr>
      </p:pic>
      <p:sp>
        <p:nvSpPr>
          <p:cNvPr id="8" name="Frame 7">
            <a:extLst>
              <a:ext uri="{FF2B5EF4-FFF2-40B4-BE49-F238E27FC236}">
                <a16:creationId xmlns:a16="http://schemas.microsoft.com/office/drawing/2014/main" id="{23A00C18-5160-45AE-A49A-63E91AAB4ABA}"/>
              </a:ext>
            </a:extLst>
          </p:cNvPr>
          <p:cNvSpPr/>
          <p:nvPr/>
        </p:nvSpPr>
        <p:spPr>
          <a:xfrm>
            <a:off x="3244362" y="5952392"/>
            <a:ext cx="914400" cy="844062"/>
          </a:xfrm>
          <a:prstGeom prst="frame">
            <a:avLst>
              <a:gd name="adj1" fmla="val 520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9" name="Frame 8">
            <a:extLst>
              <a:ext uri="{FF2B5EF4-FFF2-40B4-BE49-F238E27FC236}">
                <a16:creationId xmlns:a16="http://schemas.microsoft.com/office/drawing/2014/main" id="{CAE7A99F-82C0-4125-9712-06846366771F}"/>
              </a:ext>
            </a:extLst>
          </p:cNvPr>
          <p:cNvSpPr/>
          <p:nvPr/>
        </p:nvSpPr>
        <p:spPr>
          <a:xfrm>
            <a:off x="6417116" y="6453554"/>
            <a:ext cx="5461291" cy="342900"/>
          </a:xfrm>
          <a:prstGeom prst="frame">
            <a:avLst>
              <a:gd name="adj1" fmla="val 1546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693050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Univariate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874421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EC816-E4DF-43E3-B4AE-DDD25E0DE97B}"/>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Year</a:t>
            </a:r>
            <a:r>
              <a:rPr lang="en-US" dirty="0">
                <a:latin typeface="KBZipaDeeDooDah" panose="02000603000000000000" pitchFamily="2" charset="0"/>
                <a:ea typeface="KBZipaDeeDooDah" panose="02000603000000000000" pitchFamily="2" charset="0"/>
              </a:rPr>
              <a:t> Published</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FE6D1575-7757-447B-93E5-29F147203C3B}"/>
              </a:ext>
            </a:extLst>
          </p:cNvPr>
          <p:cNvSpPr>
            <a:spLocks noGrp="1"/>
          </p:cNvSpPr>
          <p:nvPr>
            <p:ph idx="1"/>
          </p:nvPr>
        </p:nvSpPr>
        <p:spPr/>
        <p:txBody>
          <a:bodyPr/>
          <a:lstStyle/>
          <a:p>
            <a:endParaRPr lang="en-HK" dirty="0"/>
          </a:p>
        </p:txBody>
      </p:sp>
      <p:pic>
        <p:nvPicPr>
          <p:cNvPr id="5" name="Picture 4">
            <a:extLst>
              <a:ext uri="{FF2B5EF4-FFF2-40B4-BE49-F238E27FC236}">
                <a16:creationId xmlns:a16="http://schemas.microsoft.com/office/drawing/2014/main" id="{3AC83114-E7D3-4104-9123-FE13C722FF0C}"/>
              </a:ext>
            </a:extLst>
          </p:cNvPr>
          <p:cNvPicPr>
            <a:picLocks noChangeAspect="1"/>
          </p:cNvPicPr>
          <p:nvPr/>
        </p:nvPicPr>
        <p:blipFill rotWithShape="1">
          <a:blip r:embed="rId2"/>
          <a:srcRect t="2179"/>
          <a:stretch/>
        </p:blipFill>
        <p:spPr>
          <a:xfrm>
            <a:off x="1579384" y="1532426"/>
            <a:ext cx="1155323" cy="5167311"/>
          </a:xfrm>
          <a:prstGeom prst="rect">
            <a:avLst/>
          </a:prstGeom>
        </p:spPr>
      </p:pic>
      <p:pic>
        <p:nvPicPr>
          <p:cNvPr id="7" name="Picture 6">
            <a:extLst>
              <a:ext uri="{FF2B5EF4-FFF2-40B4-BE49-F238E27FC236}">
                <a16:creationId xmlns:a16="http://schemas.microsoft.com/office/drawing/2014/main" id="{59853831-9E79-42B6-B95B-B16522E5E055}"/>
              </a:ext>
            </a:extLst>
          </p:cNvPr>
          <p:cNvPicPr>
            <a:picLocks noChangeAspect="1"/>
          </p:cNvPicPr>
          <p:nvPr/>
        </p:nvPicPr>
        <p:blipFill>
          <a:blip r:embed="rId3"/>
          <a:stretch>
            <a:fillRect/>
          </a:stretch>
        </p:blipFill>
        <p:spPr>
          <a:xfrm>
            <a:off x="3943050" y="2816103"/>
            <a:ext cx="2152950" cy="2086266"/>
          </a:xfrm>
          <a:prstGeom prst="rect">
            <a:avLst/>
          </a:prstGeom>
        </p:spPr>
      </p:pic>
      <p:pic>
        <p:nvPicPr>
          <p:cNvPr id="9" name="Picture 8">
            <a:extLst>
              <a:ext uri="{FF2B5EF4-FFF2-40B4-BE49-F238E27FC236}">
                <a16:creationId xmlns:a16="http://schemas.microsoft.com/office/drawing/2014/main" id="{09D8DB84-7223-43D7-A01B-07BE75EBCF5F}"/>
              </a:ext>
            </a:extLst>
          </p:cNvPr>
          <p:cNvPicPr>
            <a:picLocks noChangeAspect="1"/>
          </p:cNvPicPr>
          <p:nvPr/>
        </p:nvPicPr>
        <p:blipFill>
          <a:blip r:embed="rId4"/>
          <a:stretch>
            <a:fillRect/>
          </a:stretch>
        </p:blipFill>
        <p:spPr>
          <a:xfrm>
            <a:off x="7520089" y="1063869"/>
            <a:ext cx="997993" cy="5794131"/>
          </a:xfrm>
          <a:prstGeom prst="rect">
            <a:avLst/>
          </a:prstGeom>
        </p:spPr>
      </p:pic>
      <p:pic>
        <p:nvPicPr>
          <p:cNvPr id="11" name="Picture 10">
            <a:extLst>
              <a:ext uri="{FF2B5EF4-FFF2-40B4-BE49-F238E27FC236}">
                <a16:creationId xmlns:a16="http://schemas.microsoft.com/office/drawing/2014/main" id="{62EFC142-31B3-4858-A4B1-5496A489C867}"/>
              </a:ext>
            </a:extLst>
          </p:cNvPr>
          <p:cNvPicPr>
            <a:picLocks noChangeAspect="1"/>
          </p:cNvPicPr>
          <p:nvPr/>
        </p:nvPicPr>
        <p:blipFill>
          <a:blip r:embed="rId5"/>
          <a:stretch>
            <a:fillRect/>
          </a:stretch>
        </p:blipFill>
        <p:spPr>
          <a:xfrm>
            <a:off x="9565220" y="2586521"/>
            <a:ext cx="1648055" cy="2676899"/>
          </a:xfrm>
          <a:prstGeom prst="rect">
            <a:avLst/>
          </a:prstGeom>
        </p:spPr>
      </p:pic>
    </p:spTree>
    <p:extLst>
      <p:ext uri="{BB962C8B-B14F-4D97-AF65-F5344CB8AC3E}">
        <p14:creationId xmlns:p14="http://schemas.microsoft.com/office/powerpoint/2010/main" val="1583680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C59C6-7AA3-4961-92DF-3CD3438701C2}"/>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Year</a:t>
            </a:r>
            <a:r>
              <a:rPr lang="en-US" dirty="0">
                <a:latin typeface="KBZipaDeeDooDah" panose="02000603000000000000" pitchFamily="2" charset="0"/>
                <a:ea typeface="KBZipaDeeDooDah" panose="02000603000000000000" pitchFamily="2" charset="0"/>
              </a:rPr>
              <a:t> Published</a:t>
            </a:r>
            <a:endParaRPr lang="en-HK" dirty="0"/>
          </a:p>
        </p:txBody>
      </p:sp>
      <p:sp>
        <p:nvSpPr>
          <p:cNvPr id="3" name="Content Placeholder 2">
            <a:extLst>
              <a:ext uri="{FF2B5EF4-FFF2-40B4-BE49-F238E27FC236}">
                <a16:creationId xmlns:a16="http://schemas.microsoft.com/office/drawing/2014/main" id="{449949B4-A738-489F-85FB-2E21ACF2BA5A}"/>
              </a:ext>
            </a:extLst>
          </p:cNvPr>
          <p:cNvSpPr>
            <a:spLocks noGrp="1"/>
          </p:cNvSpPr>
          <p:nvPr>
            <p:ph idx="1"/>
          </p:nvPr>
        </p:nvSpPr>
        <p:spPr/>
        <p:txBody>
          <a:bodyPr>
            <a:normAutofit/>
          </a:bodyPr>
          <a:lstStyle/>
          <a:p>
            <a:r>
              <a:rPr lang="en-US" sz="3200" dirty="0">
                <a:latin typeface="KBZipaDeeDooDah" panose="02000603000000000000" pitchFamily="2" charset="0"/>
                <a:ea typeface="KBZipaDeeDooDah" panose="02000603000000000000" pitchFamily="2" charset="0"/>
              </a:rPr>
              <a:t>More and more board games are released after 2000</a:t>
            </a:r>
            <a:endParaRPr lang="en-HK" sz="32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50761CC6-3684-4B26-B2DA-89CE5F00361B}"/>
              </a:ext>
            </a:extLst>
          </p:cNvPr>
          <p:cNvPicPr>
            <a:picLocks noChangeAspect="1"/>
          </p:cNvPicPr>
          <p:nvPr/>
        </p:nvPicPr>
        <p:blipFill>
          <a:blip r:embed="rId2"/>
          <a:stretch>
            <a:fillRect/>
          </a:stretch>
        </p:blipFill>
        <p:spPr>
          <a:xfrm>
            <a:off x="1953919" y="2777392"/>
            <a:ext cx="8284161" cy="3534508"/>
          </a:xfrm>
          <a:prstGeom prst="rect">
            <a:avLst/>
          </a:prstGeom>
        </p:spPr>
      </p:pic>
    </p:spTree>
    <p:extLst>
      <p:ext uri="{BB962C8B-B14F-4D97-AF65-F5344CB8AC3E}">
        <p14:creationId xmlns:p14="http://schemas.microsoft.com/office/powerpoint/2010/main" val="202746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5BED1ED7-89B9-455E-88CC-322D7AB15CFD}"/>
              </a:ext>
            </a:extLst>
          </p:cNvPr>
          <p:cNvPicPr>
            <a:picLocks noGrp="1" noChangeAspect="1"/>
          </p:cNvPicPr>
          <p:nvPr>
            <p:ph idx="1"/>
          </p:nvPr>
        </p:nvPicPr>
        <p:blipFill>
          <a:blip r:embed="rId2"/>
          <a:stretch>
            <a:fillRect/>
          </a:stretch>
        </p:blipFill>
        <p:spPr>
          <a:xfrm>
            <a:off x="0" y="1656179"/>
            <a:ext cx="12192000" cy="5201821"/>
          </a:xfrm>
        </p:spPr>
      </p:pic>
    </p:spTree>
    <p:extLst>
      <p:ext uri="{BB962C8B-B14F-4D97-AF65-F5344CB8AC3E}">
        <p14:creationId xmlns:p14="http://schemas.microsoft.com/office/powerpoint/2010/main" val="13875072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Almost min players of all board game is between 1 to 3 players</a:t>
            </a:r>
          </a:p>
          <a:p>
            <a:r>
              <a:rPr lang="en-US" dirty="0">
                <a:latin typeface="KBZipaDeeDooDah" panose="02000603000000000000" pitchFamily="2" charset="0"/>
                <a:ea typeface="KBZipaDeeDooDah" panose="02000603000000000000" pitchFamily="2" charset="0"/>
              </a:rPr>
              <a:t>About 70% of min players is 2 players</a:t>
            </a:r>
            <a:endParaRPr lang="en-HK" dirty="0">
              <a:latin typeface="KBZipaDeeDooDah" panose="02000603000000000000" pitchFamily="2" charset="0"/>
              <a:ea typeface="KBZipaDeeDooDah" panose="02000603000000000000" pitchFamily="2" charset="0"/>
            </a:endParaRPr>
          </a:p>
        </p:txBody>
      </p:sp>
      <p:pic>
        <p:nvPicPr>
          <p:cNvPr id="7" name="Picture 6">
            <a:extLst>
              <a:ext uri="{FF2B5EF4-FFF2-40B4-BE49-F238E27FC236}">
                <a16:creationId xmlns:a16="http://schemas.microsoft.com/office/drawing/2014/main" id="{75789C91-5759-4C82-A76C-DD42722A5025}"/>
              </a:ext>
            </a:extLst>
          </p:cNvPr>
          <p:cNvPicPr>
            <a:picLocks noChangeAspect="1"/>
          </p:cNvPicPr>
          <p:nvPr/>
        </p:nvPicPr>
        <p:blipFill>
          <a:blip r:embed="rId2"/>
          <a:stretch>
            <a:fillRect/>
          </a:stretch>
        </p:blipFill>
        <p:spPr>
          <a:xfrm>
            <a:off x="1681076" y="2966914"/>
            <a:ext cx="8369651" cy="3789485"/>
          </a:xfrm>
          <a:prstGeom prst="rect">
            <a:avLst/>
          </a:prstGeom>
        </p:spPr>
      </p:pic>
    </p:spTree>
    <p:extLst>
      <p:ext uri="{BB962C8B-B14F-4D97-AF65-F5344CB8AC3E}">
        <p14:creationId xmlns:p14="http://schemas.microsoft.com/office/powerpoint/2010/main" val="2010458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p:txBody>
          <a:bodyPr/>
          <a:lstStyle/>
          <a:p>
            <a:endParaRPr lang="en-HK"/>
          </a:p>
        </p:txBody>
      </p:sp>
      <p:pic>
        <p:nvPicPr>
          <p:cNvPr id="7" name="Picture 6">
            <a:extLst>
              <a:ext uri="{FF2B5EF4-FFF2-40B4-BE49-F238E27FC236}">
                <a16:creationId xmlns:a16="http://schemas.microsoft.com/office/drawing/2014/main" id="{A2F8DB00-CF9E-44CD-8B69-5F74DB5750C2}"/>
              </a:ext>
            </a:extLst>
          </p:cNvPr>
          <p:cNvPicPr>
            <a:picLocks noChangeAspect="1"/>
          </p:cNvPicPr>
          <p:nvPr/>
        </p:nvPicPr>
        <p:blipFill>
          <a:blip r:embed="rId2"/>
          <a:stretch>
            <a:fillRect/>
          </a:stretch>
        </p:blipFill>
        <p:spPr>
          <a:xfrm>
            <a:off x="0" y="1627528"/>
            <a:ext cx="12192000" cy="5230472"/>
          </a:xfrm>
          <a:prstGeom prst="rect">
            <a:avLst/>
          </a:prstGeom>
        </p:spPr>
      </p:pic>
    </p:spTree>
    <p:extLst>
      <p:ext uri="{BB962C8B-B14F-4D97-AF65-F5344CB8AC3E}">
        <p14:creationId xmlns:p14="http://schemas.microsoft.com/office/powerpoint/2010/main" val="2197773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Most of max players are between 4 - 6 players</a:t>
            </a:r>
            <a:endParaRPr lang="en-HK" dirty="0">
              <a:latin typeface="KBZipaDeeDooDah" panose="02000603000000000000" pitchFamily="2" charset="0"/>
              <a:ea typeface="KBZipaDeeDooDah" panose="02000603000000000000" pitchFamily="2" charset="0"/>
            </a:endParaRPr>
          </a:p>
        </p:txBody>
      </p:sp>
      <p:pic>
        <p:nvPicPr>
          <p:cNvPr id="8" name="Picture 7">
            <a:extLst>
              <a:ext uri="{FF2B5EF4-FFF2-40B4-BE49-F238E27FC236}">
                <a16:creationId xmlns:a16="http://schemas.microsoft.com/office/drawing/2014/main" id="{2AC993F8-ED3D-4A8B-A3BE-5B366B21F729}"/>
              </a:ext>
            </a:extLst>
          </p:cNvPr>
          <p:cNvPicPr>
            <a:picLocks noChangeAspect="1"/>
          </p:cNvPicPr>
          <p:nvPr/>
        </p:nvPicPr>
        <p:blipFill>
          <a:blip r:embed="rId2"/>
          <a:stretch>
            <a:fillRect/>
          </a:stretch>
        </p:blipFill>
        <p:spPr>
          <a:xfrm>
            <a:off x="1785408" y="2809875"/>
            <a:ext cx="8239125" cy="3743325"/>
          </a:xfrm>
          <a:prstGeom prst="rect">
            <a:avLst/>
          </a:prstGeom>
        </p:spPr>
      </p:pic>
    </p:spTree>
    <p:extLst>
      <p:ext uri="{BB962C8B-B14F-4D97-AF65-F5344CB8AC3E}">
        <p14:creationId xmlns:p14="http://schemas.microsoft.com/office/powerpoint/2010/main" val="1248162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Play Time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p:txBody>
          <a:bodyPr/>
          <a:lstStyle/>
          <a:p>
            <a:endParaRPr lang="en-HK"/>
          </a:p>
        </p:txBody>
      </p:sp>
      <p:pic>
        <p:nvPicPr>
          <p:cNvPr id="8" name="Picture 7">
            <a:extLst>
              <a:ext uri="{FF2B5EF4-FFF2-40B4-BE49-F238E27FC236}">
                <a16:creationId xmlns:a16="http://schemas.microsoft.com/office/drawing/2014/main" id="{086DA44C-01AF-4867-8A9E-E463B16601B4}"/>
              </a:ext>
            </a:extLst>
          </p:cNvPr>
          <p:cNvPicPr>
            <a:picLocks noChangeAspect="1"/>
          </p:cNvPicPr>
          <p:nvPr/>
        </p:nvPicPr>
        <p:blipFill>
          <a:blip r:embed="rId2"/>
          <a:stretch>
            <a:fillRect/>
          </a:stretch>
        </p:blipFill>
        <p:spPr>
          <a:xfrm>
            <a:off x="0" y="1627528"/>
            <a:ext cx="12192000" cy="5230472"/>
          </a:xfrm>
          <a:prstGeom prst="rect">
            <a:avLst/>
          </a:prstGeom>
        </p:spPr>
      </p:pic>
    </p:spTree>
    <p:extLst>
      <p:ext uri="{BB962C8B-B14F-4D97-AF65-F5344CB8AC3E}">
        <p14:creationId xmlns:p14="http://schemas.microsoft.com/office/powerpoint/2010/main" val="3621367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6D25-D430-4725-9020-F4FEC22AE4F4}"/>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Objective</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E759FFC1-46BA-4139-9E93-27B28A9E89C5}"/>
              </a:ext>
            </a:extLst>
          </p:cNvPr>
          <p:cNvSpPr>
            <a:spLocks noGrp="1"/>
          </p:cNvSpPr>
          <p:nvPr>
            <p:ph idx="1"/>
          </p:nvPr>
        </p:nvSpPr>
        <p:spPr>
          <a:xfrm>
            <a:off x="838200" y="1473932"/>
            <a:ext cx="10515600" cy="5278559"/>
          </a:xfrm>
        </p:spPr>
        <p:txBody>
          <a:bodyPr>
            <a:normAutofit fontScale="77500" lnSpcReduction="20000"/>
          </a:bodyPr>
          <a:lstStyle/>
          <a:p>
            <a:pPr>
              <a:lnSpc>
                <a:spcPct val="150000"/>
              </a:lnSpc>
            </a:pPr>
            <a:r>
              <a:rPr lang="en-US" sz="3200" dirty="0">
                <a:latin typeface="KBZipaDeeDooDah" panose="02000603000000000000" pitchFamily="2" charset="0"/>
                <a:ea typeface="KBZipaDeeDooDah" panose="02000603000000000000" pitchFamily="2" charset="0"/>
              </a:rPr>
              <a:t>To find the relationship between different elements: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Number or players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Play Times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Complexity</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Rating</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Mechanics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Others…</a:t>
            </a:r>
          </a:p>
          <a:p>
            <a:pPr lvl="1">
              <a:lnSpc>
                <a:spcPct val="150000"/>
              </a:lnSpc>
              <a:buFont typeface="Wingdings" panose="05000000000000000000" pitchFamily="2" charset="2"/>
              <a:buChar char="q"/>
            </a:pPr>
            <a:endParaRPr lang="en-US" sz="2800" dirty="0">
              <a:latin typeface="KBZipaDeeDooDah" panose="02000603000000000000" pitchFamily="2" charset="0"/>
              <a:ea typeface="KBZipaDeeDooDah" panose="02000603000000000000" pitchFamily="2" charset="0"/>
            </a:endParaRPr>
          </a:p>
          <a:p>
            <a:pPr>
              <a:lnSpc>
                <a:spcPct val="150000"/>
              </a:lnSpc>
            </a:pPr>
            <a:r>
              <a:rPr lang="en-US" sz="3200" dirty="0">
                <a:latin typeface="KBZipaDeeDooDah" panose="02000603000000000000" pitchFamily="2" charset="0"/>
                <a:ea typeface="KBZipaDeeDooDah" panose="02000603000000000000" pitchFamily="2" charset="0"/>
              </a:rPr>
              <a:t>How can I to make a good/ best seller board game easier by adjusting various elements?</a:t>
            </a:r>
          </a:p>
          <a:p>
            <a:pPr>
              <a:lnSpc>
                <a:spcPct val="150000"/>
              </a:lnSpc>
              <a:buFont typeface="Wingdings" panose="05000000000000000000" pitchFamily="2" charset="2"/>
              <a:buChar char="q"/>
            </a:pPr>
            <a:endParaRPr lang="en-US" sz="3200" dirty="0">
              <a:latin typeface="KBZipaDeeDooDah" panose="02000603000000000000" pitchFamily="2" charset="0"/>
              <a:ea typeface="KBZipaDeeDooDah" panose="02000603000000000000" pitchFamily="2" charset="0"/>
            </a:endParaRPr>
          </a:p>
          <a:p>
            <a:pPr lvl="1">
              <a:lnSpc>
                <a:spcPct val="150000"/>
              </a:lnSpc>
              <a:buFont typeface="Wingdings" panose="05000000000000000000" pitchFamily="2" charset="2"/>
              <a:buChar char="q"/>
            </a:pPr>
            <a:endParaRPr lang="en-US" sz="2800" dirty="0">
              <a:latin typeface="KBZipaDeeDooDah" panose="02000603000000000000" pitchFamily="2" charset="0"/>
              <a:ea typeface="KBZipaDeeDooDah" panose="02000603000000000000" pitchFamily="2" charset="0"/>
            </a:endParaRPr>
          </a:p>
          <a:p>
            <a:pPr lvl="1">
              <a:lnSpc>
                <a:spcPct val="150000"/>
              </a:lnSpc>
              <a:buFont typeface="Wingdings" panose="05000000000000000000" pitchFamily="2" charset="2"/>
              <a:buChar char="q"/>
            </a:pPr>
            <a:endParaRPr lang="en-HK" sz="2800"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5382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Play Time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Most of play time are more than </a:t>
            </a:r>
            <a:r>
              <a:rPr lang="en-US">
                <a:latin typeface="KBZipaDeeDooDah" panose="02000603000000000000" pitchFamily="2" charset="0"/>
                <a:ea typeface="KBZipaDeeDooDah" panose="02000603000000000000" pitchFamily="2" charset="0"/>
              </a:rPr>
              <a:t>56 mins</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43EC275C-D1E9-4F55-A33E-B14E781BFCCC}"/>
              </a:ext>
            </a:extLst>
          </p:cNvPr>
          <p:cNvPicPr>
            <a:picLocks noChangeAspect="1"/>
          </p:cNvPicPr>
          <p:nvPr/>
        </p:nvPicPr>
        <p:blipFill>
          <a:blip r:embed="rId2"/>
          <a:stretch>
            <a:fillRect/>
          </a:stretch>
        </p:blipFill>
        <p:spPr>
          <a:xfrm>
            <a:off x="838200" y="2356338"/>
            <a:ext cx="10493176" cy="4501662"/>
          </a:xfrm>
          <a:prstGeom prst="rect">
            <a:avLst/>
          </a:prstGeom>
        </p:spPr>
      </p:pic>
    </p:spTree>
    <p:extLst>
      <p:ext uri="{BB962C8B-B14F-4D97-AF65-F5344CB8AC3E}">
        <p14:creationId xmlns:p14="http://schemas.microsoft.com/office/powerpoint/2010/main" val="6979022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Rating Average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a:xfrm>
            <a:off x="20520" y="1772869"/>
            <a:ext cx="10515600" cy="4983774"/>
          </a:xfrm>
        </p:spPr>
        <p:txBody>
          <a:bodyPr>
            <a:normAutofit lnSpcReduction="10000"/>
          </a:bodyPr>
          <a:lstStyle/>
          <a:p>
            <a:r>
              <a:rPr lang="en-US" b="0" i="0" dirty="0">
                <a:effectLst/>
                <a:latin typeface="KBZipaDeeDooDah" panose="02000603000000000000" pitchFamily="2" charset="0"/>
                <a:ea typeface="KBZipaDeeDooDah" panose="02000603000000000000" pitchFamily="2" charset="0"/>
              </a:rPr>
              <a:t>Min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4.05 </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Max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8.82</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As we want to make a high</a:t>
            </a:r>
          </a:p>
          <a:p>
            <a:pPr marL="0" indent="0">
              <a:buNone/>
            </a:pPr>
            <a:r>
              <a:rPr lang="en-US" dirty="0">
                <a:latin typeface="KBZipaDeeDooDah" panose="02000603000000000000" pitchFamily="2" charset="0"/>
                <a:ea typeface="KBZipaDeeDooDah" panose="02000603000000000000" pitchFamily="2" charset="0"/>
              </a:rPr>
              <a:t>  rating game, so those </a:t>
            </a:r>
          </a:p>
          <a:p>
            <a:pPr marL="0" indent="0">
              <a:buNone/>
            </a:pPr>
            <a:r>
              <a:rPr lang="en-US" b="0" i="0" dirty="0">
                <a:effectLst/>
                <a:latin typeface="KBZipaDeeDooDah" panose="02000603000000000000" pitchFamily="2" charset="0"/>
                <a:ea typeface="KBZipaDeeDooDah" panose="02000603000000000000" pitchFamily="2" charset="0"/>
              </a:rPr>
              <a:t> outliners, especially those </a:t>
            </a:r>
          </a:p>
          <a:p>
            <a:pPr marL="0" indent="0">
              <a:buNone/>
            </a:pPr>
            <a:r>
              <a:rPr lang="en-US" dirty="0">
                <a:latin typeface="KBZipaDeeDooDah" panose="02000603000000000000" pitchFamily="2" charset="0"/>
                <a:ea typeface="KBZipaDeeDooDah" panose="02000603000000000000" pitchFamily="2" charset="0"/>
              </a:rPr>
              <a:t> higher than max, are valuable</a:t>
            </a:r>
            <a:endParaRPr lang="en-US" b="0" i="0" dirty="0">
              <a:effectLst/>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A7191964-6856-4AC9-B6BC-3A18A14DCB43}"/>
              </a:ext>
            </a:extLst>
          </p:cNvPr>
          <p:cNvPicPr>
            <a:picLocks noChangeAspect="1"/>
          </p:cNvPicPr>
          <p:nvPr/>
        </p:nvPicPr>
        <p:blipFill>
          <a:blip r:embed="rId2"/>
          <a:stretch>
            <a:fillRect/>
          </a:stretch>
        </p:blipFill>
        <p:spPr>
          <a:xfrm>
            <a:off x="4642338" y="1428145"/>
            <a:ext cx="7549662" cy="5429855"/>
          </a:xfrm>
          <a:prstGeom prst="rect">
            <a:avLst/>
          </a:prstGeom>
        </p:spPr>
      </p:pic>
    </p:spTree>
    <p:extLst>
      <p:ext uri="{BB962C8B-B14F-4D97-AF65-F5344CB8AC3E}">
        <p14:creationId xmlns:p14="http://schemas.microsoft.com/office/powerpoint/2010/main" val="4152506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Complexity Average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a:xfrm>
            <a:off x="20520" y="1445730"/>
            <a:ext cx="10515600" cy="5412269"/>
          </a:xfrm>
        </p:spPr>
        <p:txBody>
          <a:bodyPr>
            <a:normAutofit/>
          </a:bodyPr>
          <a:lstStyle/>
          <a:p>
            <a:r>
              <a:rPr lang="en-US" b="0" i="0" dirty="0">
                <a:effectLst/>
                <a:latin typeface="KBZipaDeeDooDah" panose="02000603000000000000" pitchFamily="2" charset="0"/>
                <a:ea typeface="KBZipaDeeDooDah" panose="02000603000000000000" pitchFamily="2" charset="0"/>
              </a:rPr>
              <a:t>Min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1 </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Max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4.39</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No. of outliers: 70 (0.36%)</a:t>
            </a:r>
          </a:p>
          <a:p>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We decide to keep them:</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M</a:t>
            </a:r>
            <a:r>
              <a:rPr lang="en-US" b="0" i="0" dirty="0">
                <a:effectLst/>
                <a:latin typeface="KBZipaDeeDooDah" panose="02000603000000000000" pitchFamily="2" charset="0"/>
                <a:ea typeface="KBZipaDeeDooDah" panose="02000603000000000000" pitchFamily="2" charset="0"/>
              </a:rPr>
              <a:t>inority</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Within the range (1 - 5)</a:t>
            </a:r>
            <a:endParaRPr lang="en-US" b="0" i="0" dirty="0">
              <a:effectLst/>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b="0" i="0" dirty="0">
              <a:effectLst/>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HK" dirty="0">
              <a:latin typeface="KBZipaDeeDooDah" panose="02000603000000000000" pitchFamily="2" charset="0"/>
              <a:ea typeface="KBZipaDeeDooDah" panose="02000603000000000000" pitchFamily="2" charset="0"/>
            </a:endParaRPr>
          </a:p>
        </p:txBody>
      </p:sp>
      <p:pic>
        <p:nvPicPr>
          <p:cNvPr id="6" name="Picture 5">
            <a:extLst>
              <a:ext uri="{FF2B5EF4-FFF2-40B4-BE49-F238E27FC236}">
                <a16:creationId xmlns:a16="http://schemas.microsoft.com/office/drawing/2014/main" id="{F14837C6-797A-47D0-B304-F0987AF75427}"/>
              </a:ext>
            </a:extLst>
          </p:cNvPr>
          <p:cNvPicPr>
            <a:picLocks noChangeAspect="1"/>
          </p:cNvPicPr>
          <p:nvPr/>
        </p:nvPicPr>
        <p:blipFill>
          <a:blip r:embed="rId2"/>
          <a:stretch>
            <a:fillRect/>
          </a:stretch>
        </p:blipFill>
        <p:spPr>
          <a:xfrm>
            <a:off x="4835769" y="1445730"/>
            <a:ext cx="7356231" cy="5429855"/>
          </a:xfrm>
          <a:prstGeom prst="rect">
            <a:avLst/>
          </a:prstGeom>
        </p:spPr>
      </p:pic>
    </p:spTree>
    <p:extLst>
      <p:ext uri="{BB962C8B-B14F-4D97-AF65-F5344CB8AC3E}">
        <p14:creationId xmlns:p14="http://schemas.microsoft.com/office/powerpoint/2010/main" val="30932039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Owned Users (For reference only)</a:t>
            </a:r>
            <a:endParaRPr lang="en-HK" sz="5400" dirty="0">
              <a:latin typeface="KBZipaDeeDooDah" panose="02000603000000000000" pitchFamily="2" charset="0"/>
              <a:ea typeface="KBZipaDeeDooDah" panose="02000603000000000000" pitchFamily="2" charset="0"/>
            </a:endParaRPr>
          </a:p>
        </p:txBody>
      </p:sp>
      <p:sp>
        <p:nvSpPr>
          <p:cNvPr id="5" name="Content Placeholder 4">
            <a:extLst>
              <a:ext uri="{FF2B5EF4-FFF2-40B4-BE49-F238E27FC236}">
                <a16:creationId xmlns:a16="http://schemas.microsoft.com/office/drawing/2014/main" id="{0E18E8E5-D1BB-4040-A670-A9B795735BF0}"/>
              </a:ext>
            </a:extLst>
          </p:cNvPr>
          <p:cNvSpPr>
            <a:spLocks noGrp="1"/>
          </p:cNvSpPr>
          <p:nvPr>
            <p:ph idx="1"/>
          </p:nvPr>
        </p:nvSpPr>
        <p:spPr/>
        <p:txBody>
          <a:bodyPr/>
          <a:lstStyle/>
          <a:p>
            <a:endParaRPr lang="en-HK" dirty="0"/>
          </a:p>
        </p:txBody>
      </p:sp>
      <p:pic>
        <p:nvPicPr>
          <p:cNvPr id="8" name="Picture 7">
            <a:extLst>
              <a:ext uri="{FF2B5EF4-FFF2-40B4-BE49-F238E27FC236}">
                <a16:creationId xmlns:a16="http://schemas.microsoft.com/office/drawing/2014/main" id="{2C1455DB-ADB3-492E-AA9B-F2AAD4D08FDC}"/>
              </a:ext>
            </a:extLst>
          </p:cNvPr>
          <p:cNvPicPr>
            <a:picLocks noChangeAspect="1"/>
          </p:cNvPicPr>
          <p:nvPr/>
        </p:nvPicPr>
        <p:blipFill>
          <a:blip r:embed="rId2"/>
          <a:stretch>
            <a:fillRect/>
          </a:stretch>
        </p:blipFill>
        <p:spPr>
          <a:xfrm>
            <a:off x="0" y="1428145"/>
            <a:ext cx="12192000" cy="5429855"/>
          </a:xfrm>
          <a:prstGeom prst="rect">
            <a:avLst/>
          </a:prstGeom>
        </p:spPr>
      </p:pic>
    </p:spTree>
    <p:extLst>
      <p:ext uri="{BB962C8B-B14F-4D97-AF65-F5344CB8AC3E}">
        <p14:creationId xmlns:p14="http://schemas.microsoft.com/office/powerpoint/2010/main" val="17201474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Owned Users (For reference only)</a:t>
            </a:r>
            <a:endParaRPr lang="en-HK" sz="5400" dirty="0">
              <a:latin typeface="KBZipaDeeDooDah" panose="02000603000000000000" pitchFamily="2" charset="0"/>
              <a:ea typeface="KBZipaDeeDooDah" panose="02000603000000000000" pitchFamily="2" charset="0"/>
            </a:endParaRPr>
          </a:p>
        </p:txBody>
      </p:sp>
      <p:sp>
        <p:nvSpPr>
          <p:cNvPr id="5" name="Content Placeholder 4">
            <a:extLst>
              <a:ext uri="{FF2B5EF4-FFF2-40B4-BE49-F238E27FC236}">
                <a16:creationId xmlns:a16="http://schemas.microsoft.com/office/drawing/2014/main" id="{0E18E8E5-D1BB-4040-A670-A9B795735BF0}"/>
              </a:ext>
            </a:extLst>
          </p:cNvPr>
          <p:cNvSpPr>
            <a:spLocks noGrp="1"/>
          </p:cNvSpPr>
          <p:nvPr>
            <p:ph idx="1"/>
          </p:nvPr>
        </p:nvSpPr>
        <p:spPr/>
        <p:txBody>
          <a:bodyPr/>
          <a:lstStyle/>
          <a:p>
            <a:endParaRPr lang="en-HK" dirty="0"/>
          </a:p>
        </p:txBody>
      </p:sp>
      <p:pic>
        <p:nvPicPr>
          <p:cNvPr id="4" name="Picture 3">
            <a:extLst>
              <a:ext uri="{FF2B5EF4-FFF2-40B4-BE49-F238E27FC236}">
                <a16:creationId xmlns:a16="http://schemas.microsoft.com/office/drawing/2014/main" id="{E7071201-9844-4E48-9791-91AB6A6FE653}"/>
              </a:ext>
            </a:extLst>
          </p:cNvPr>
          <p:cNvPicPr>
            <a:picLocks noChangeAspect="1"/>
          </p:cNvPicPr>
          <p:nvPr/>
        </p:nvPicPr>
        <p:blipFill>
          <a:blip r:embed="rId2"/>
          <a:stretch>
            <a:fillRect/>
          </a:stretch>
        </p:blipFill>
        <p:spPr>
          <a:xfrm>
            <a:off x="2482794" y="1825625"/>
            <a:ext cx="7226412" cy="4544656"/>
          </a:xfrm>
          <a:prstGeom prst="rect">
            <a:avLst/>
          </a:prstGeom>
        </p:spPr>
      </p:pic>
    </p:spTree>
    <p:extLst>
      <p:ext uri="{BB962C8B-B14F-4D97-AF65-F5344CB8AC3E}">
        <p14:creationId xmlns:p14="http://schemas.microsoft.com/office/powerpoint/2010/main" val="3859785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Mechanics (For reference only)</a:t>
            </a:r>
            <a:endParaRPr lang="en-HK" sz="5400" dirty="0">
              <a:latin typeface="KBZipaDeeDooDah" panose="02000603000000000000" pitchFamily="2" charset="0"/>
              <a:ea typeface="KBZipaDeeDooDah" panose="02000603000000000000" pitchFamily="2" charset="0"/>
            </a:endParaRPr>
          </a:p>
        </p:txBody>
      </p:sp>
      <p:pic>
        <p:nvPicPr>
          <p:cNvPr id="10" name="Picture 9">
            <a:extLst>
              <a:ext uri="{FF2B5EF4-FFF2-40B4-BE49-F238E27FC236}">
                <a16:creationId xmlns:a16="http://schemas.microsoft.com/office/drawing/2014/main" id="{A9FF35C0-2DBD-4537-975E-2F77217FA28F}"/>
              </a:ext>
            </a:extLst>
          </p:cNvPr>
          <p:cNvPicPr>
            <a:picLocks noChangeAspect="1"/>
          </p:cNvPicPr>
          <p:nvPr/>
        </p:nvPicPr>
        <p:blipFill>
          <a:blip r:embed="rId2"/>
          <a:stretch>
            <a:fillRect/>
          </a:stretch>
        </p:blipFill>
        <p:spPr>
          <a:xfrm>
            <a:off x="1542317" y="1495812"/>
            <a:ext cx="8788646" cy="5362187"/>
          </a:xfrm>
          <a:prstGeom prst="rect">
            <a:avLst/>
          </a:prstGeom>
        </p:spPr>
      </p:pic>
    </p:spTree>
    <p:extLst>
      <p:ext uri="{BB962C8B-B14F-4D97-AF65-F5344CB8AC3E}">
        <p14:creationId xmlns:p14="http://schemas.microsoft.com/office/powerpoint/2010/main" val="3919109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Bivariate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1995906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81808-75EA-48DD-B6EF-BEEC1C2899E3}"/>
              </a:ext>
            </a:extLst>
          </p:cNvPr>
          <p:cNvSpPr>
            <a:spLocks noGrp="1"/>
          </p:cNvSpPr>
          <p:nvPr>
            <p:ph type="title"/>
          </p:nvPr>
        </p:nvSpPr>
        <p:spPr>
          <a:xfrm>
            <a:off x="360486" y="17586"/>
            <a:ext cx="10515600" cy="1325563"/>
          </a:xfrm>
        </p:spPr>
        <p:txBody>
          <a:bodyPr>
            <a:normAutofit/>
          </a:bodyPr>
          <a:lstStyle/>
          <a:p>
            <a:r>
              <a:rPr lang="en-US" sz="5400" dirty="0">
                <a:latin typeface="KBZipaDeeDooDah" panose="02000603000000000000" pitchFamily="2" charset="0"/>
                <a:ea typeface="KBZipaDeeDooDah" panose="02000603000000000000" pitchFamily="2" charset="0"/>
              </a:rPr>
              <a:t>Heatmap</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3C62716F-01A1-4FD6-9AF7-BAEF26C184A1}"/>
              </a:ext>
            </a:extLst>
          </p:cNvPr>
          <p:cNvPicPr>
            <a:picLocks noGrp="1" noChangeAspect="1"/>
          </p:cNvPicPr>
          <p:nvPr>
            <p:ph idx="1"/>
          </p:nvPr>
        </p:nvPicPr>
        <p:blipFill>
          <a:blip r:embed="rId2"/>
          <a:stretch>
            <a:fillRect/>
          </a:stretch>
        </p:blipFill>
        <p:spPr>
          <a:xfrm>
            <a:off x="3434605" y="0"/>
            <a:ext cx="8757395" cy="6858000"/>
          </a:xfrm>
        </p:spPr>
      </p:pic>
      <p:sp>
        <p:nvSpPr>
          <p:cNvPr id="6" name="Circle: Hollow 5">
            <a:extLst>
              <a:ext uri="{FF2B5EF4-FFF2-40B4-BE49-F238E27FC236}">
                <a16:creationId xmlns:a16="http://schemas.microsoft.com/office/drawing/2014/main" id="{3EFE4B8B-8E17-4A81-836B-F79C26182851}"/>
              </a:ext>
            </a:extLst>
          </p:cNvPr>
          <p:cNvSpPr/>
          <p:nvPr/>
        </p:nvSpPr>
        <p:spPr>
          <a:xfrm>
            <a:off x="6805246" y="297619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8" name="Circle: Hollow 7">
            <a:extLst>
              <a:ext uri="{FF2B5EF4-FFF2-40B4-BE49-F238E27FC236}">
                <a16:creationId xmlns:a16="http://schemas.microsoft.com/office/drawing/2014/main" id="{8EC3A77C-EBDE-4E01-A8B7-FD7B8D203735}"/>
              </a:ext>
            </a:extLst>
          </p:cNvPr>
          <p:cNvSpPr/>
          <p:nvPr/>
        </p:nvSpPr>
        <p:spPr>
          <a:xfrm>
            <a:off x="7529146" y="297619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9" name="Circle: Hollow 8">
            <a:extLst>
              <a:ext uri="{FF2B5EF4-FFF2-40B4-BE49-F238E27FC236}">
                <a16:creationId xmlns:a16="http://schemas.microsoft.com/office/drawing/2014/main" id="{B5B70039-9230-48DB-81C3-3670375F3A96}"/>
              </a:ext>
            </a:extLst>
          </p:cNvPr>
          <p:cNvSpPr/>
          <p:nvPr/>
        </p:nvSpPr>
        <p:spPr>
          <a:xfrm>
            <a:off x="7529146" y="3515457"/>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0" name="Circle: Hollow 9">
            <a:extLst>
              <a:ext uri="{FF2B5EF4-FFF2-40B4-BE49-F238E27FC236}">
                <a16:creationId xmlns:a16="http://schemas.microsoft.com/office/drawing/2014/main" id="{F99CF2C6-FC92-4142-A64B-88DAE89E31E1}"/>
              </a:ext>
            </a:extLst>
          </p:cNvPr>
          <p:cNvSpPr/>
          <p:nvPr/>
        </p:nvSpPr>
        <p:spPr>
          <a:xfrm>
            <a:off x="8202747" y="3515457"/>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1" name="Circle: Hollow 10">
            <a:extLst>
              <a:ext uri="{FF2B5EF4-FFF2-40B4-BE49-F238E27FC236}">
                <a16:creationId xmlns:a16="http://schemas.microsoft.com/office/drawing/2014/main" id="{730FA81D-BDFF-4B8D-BAF7-C170256092AC}"/>
              </a:ext>
            </a:extLst>
          </p:cNvPr>
          <p:cNvSpPr/>
          <p:nvPr/>
        </p:nvSpPr>
        <p:spPr>
          <a:xfrm>
            <a:off x="8202747" y="4054718"/>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2" name="Circle: Hollow 11">
            <a:extLst>
              <a:ext uri="{FF2B5EF4-FFF2-40B4-BE49-F238E27FC236}">
                <a16:creationId xmlns:a16="http://schemas.microsoft.com/office/drawing/2014/main" id="{67B958CD-F0FA-42A0-957D-DD57E5E6285A}"/>
              </a:ext>
            </a:extLst>
          </p:cNvPr>
          <p:cNvSpPr/>
          <p:nvPr/>
        </p:nvSpPr>
        <p:spPr>
          <a:xfrm>
            <a:off x="8876348" y="468043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67192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6E2-AF06-42AC-84A9-52A86A25A083}"/>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 &amp; Rating Average</a:t>
            </a:r>
            <a:endParaRPr lang="en-HK" sz="5400" dirty="0">
              <a:latin typeface="KBZipaDeeDooDah" panose="02000603000000000000" pitchFamily="2" charset="0"/>
              <a:ea typeface="KBZipaDeeDooDah" panose="02000603000000000000" pitchFamily="2" charset="0"/>
            </a:endParaRPr>
          </a:p>
        </p:txBody>
      </p:sp>
      <p:sp>
        <p:nvSpPr>
          <p:cNvPr id="8" name="Content Placeholder 3">
            <a:extLst>
              <a:ext uri="{FF2B5EF4-FFF2-40B4-BE49-F238E27FC236}">
                <a16:creationId xmlns:a16="http://schemas.microsoft.com/office/drawing/2014/main" id="{13B9B370-47C6-40A3-A51F-B3D2C469259D}"/>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for board game with min</a:t>
            </a:r>
          </a:p>
          <a:p>
            <a:pPr marL="0" indent="0">
              <a:buNone/>
            </a:pPr>
            <a:r>
              <a:rPr lang="en-US" dirty="0">
                <a:latin typeface="KBZipaDeeDooDah" panose="02000603000000000000" pitchFamily="2" charset="0"/>
                <a:ea typeface="KBZipaDeeDooDah" panose="02000603000000000000" pitchFamily="2" charset="0"/>
              </a:rPr>
              <a:t>  player of 1 is relatively higher</a:t>
            </a:r>
            <a:endParaRPr lang="en-HK" dirty="0">
              <a:latin typeface="KBZipaDeeDooDah" panose="02000603000000000000" pitchFamily="2" charset="0"/>
              <a:ea typeface="KBZipaDeeDooDah" panose="02000603000000000000" pitchFamily="2" charset="0"/>
            </a:endParaRPr>
          </a:p>
        </p:txBody>
      </p:sp>
      <p:sp>
        <p:nvSpPr>
          <p:cNvPr id="10" name="Content Placeholder 9">
            <a:extLst>
              <a:ext uri="{FF2B5EF4-FFF2-40B4-BE49-F238E27FC236}">
                <a16:creationId xmlns:a16="http://schemas.microsoft.com/office/drawing/2014/main" id="{113DB14B-ED59-42A9-BBE9-547013A6A431}"/>
              </a:ext>
            </a:extLst>
          </p:cNvPr>
          <p:cNvSpPr>
            <a:spLocks noGrp="1"/>
          </p:cNvSpPr>
          <p:nvPr>
            <p:ph idx="1"/>
          </p:nvPr>
        </p:nvSpPr>
        <p:spPr/>
        <p:txBody>
          <a:bodyPr/>
          <a:lstStyle/>
          <a:p>
            <a:endParaRPr lang="en-HK"/>
          </a:p>
        </p:txBody>
      </p:sp>
      <p:pic>
        <p:nvPicPr>
          <p:cNvPr id="12" name="Picture 11">
            <a:extLst>
              <a:ext uri="{FF2B5EF4-FFF2-40B4-BE49-F238E27FC236}">
                <a16:creationId xmlns:a16="http://schemas.microsoft.com/office/drawing/2014/main" id="{1100DA94-39F7-4D5C-A1BD-F9615AEE6149}"/>
              </a:ext>
            </a:extLst>
          </p:cNvPr>
          <p:cNvPicPr>
            <a:picLocks noChangeAspect="1"/>
          </p:cNvPicPr>
          <p:nvPr/>
        </p:nvPicPr>
        <p:blipFill>
          <a:blip r:embed="rId2"/>
          <a:stretch>
            <a:fillRect/>
          </a:stretch>
        </p:blipFill>
        <p:spPr>
          <a:xfrm>
            <a:off x="6096000" y="2011891"/>
            <a:ext cx="5985316" cy="4667250"/>
          </a:xfrm>
          <a:prstGeom prst="rect">
            <a:avLst/>
          </a:prstGeom>
        </p:spPr>
      </p:pic>
    </p:spTree>
    <p:extLst>
      <p:ext uri="{BB962C8B-B14F-4D97-AF65-F5344CB8AC3E}">
        <p14:creationId xmlns:p14="http://schemas.microsoft.com/office/powerpoint/2010/main" val="22665482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6E2-AF06-42AC-84A9-52A86A25A083}"/>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 &amp; Rating Average</a:t>
            </a:r>
            <a:endParaRPr lang="en-HK" sz="5400" dirty="0">
              <a:latin typeface="KBZipaDeeDooDah" panose="02000603000000000000" pitchFamily="2" charset="0"/>
              <a:ea typeface="KBZipaDeeDooDah" panose="02000603000000000000" pitchFamily="2" charset="0"/>
            </a:endParaRPr>
          </a:p>
        </p:txBody>
      </p:sp>
      <p:sp>
        <p:nvSpPr>
          <p:cNvPr id="8" name="Content Placeholder 3">
            <a:extLst>
              <a:ext uri="{FF2B5EF4-FFF2-40B4-BE49-F238E27FC236}">
                <a16:creationId xmlns:a16="http://schemas.microsoft.com/office/drawing/2014/main" id="{13B9B370-47C6-40A3-A51F-B3D2C469259D}"/>
              </a:ext>
            </a:extLst>
          </p:cNvPr>
          <p:cNvSpPr txBox="1">
            <a:spLocks/>
          </p:cNvSpPr>
          <p:nvPr/>
        </p:nvSpPr>
        <p:spPr>
          <a:xfrm>
            <a:off x="838200" y="1424354"/>
            <a:ext cx="10515600" cy="54336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KBZipaDeeDooDah" panose="02000603000000000000" pitchFamily="2" charset="0"/>
                <a:ea typeface="KBZipaDeeDooDah" panose="02000603000000000000" pitchFamily="2" charset="0"/>
              </a:rPr>
              <a:t>Rating for board game with lesser</a:t>
            </a:r>
          </a:p>
          <a:p>
            <a:pPr marL="0" indent="0">
              <a:buNone/>
            </a:pPr>
            <a:r>
              <a:rPr lang="en-US" dirty="0">
                <a:latin typeface="KBZipaDeeDooDah" panose="02000603000000000000" pitchFamily="2" charset="0"/>
                <a:ea typeface="KBZipaDeeDooDah" panose="02000603000000000000" pitchFamily="2" charset="0"/>
              </a:rPr>
              <a:t>  max player are relatively higher</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Correlation with rating: -0.17</a:t>
            </a:r>
          </a:p>
          <a:p>
            <a:r>
              <a:rPr lang="en-US" dirty="0">
                <a:latin typeface="KBZipaDeeDooDah" panose="02000603000000000000" pitchFamily="2" charset="0"/>
                <a:ea typeface="KBZipaDeeDooDah" panose="02000603000000000000" pitchFamily="2" charset="0"/>
              </a:rPr>
              <a:t>Correlation with complexity: -0.28</a:t>
            </a:r>
          </a:p>
          <a:p>
            <a:r>
              <a:rPr lang="en-US" dirty="0">
                <a:latin typeface="KBZipaDeeDooDah" panose="02000603000000000000" pitchFamily="2" charset="0"/>
                <a:ea typeface="KBZipaDeeDooDah" panose="02000603000000000000" pitchFamily="2" charset="0"/>
              </a:rPr>
              <a:t>Correlation of complexity with </a:t>
            </a:r>
          </a:p>
          <a:p>
            <a:pPr marL="0" indent="0">
              <a:buNone/>
            </a:pPr>
            <a:r>
              <a:rPr lang="en-US" dirty="0">
                <a:latin typeface="KBZipaDeeDooDah" panose="02000603000000000000" pitchFamily="2" charset="0"/>
                <a:ea typeface="KBZipaDeeDooDah" panose="02000603000000000000" pitchFamily="2" charset="0"/>
              </a:rPr>
              <a:t>  rating: 0.51</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Guessing:</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More players -&gt; party game -&gt; simpler</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Game with higher max players -&gt; design for larger group -&gt; hard to meet</a:t>
            </a:r>
            <a:endParaRPr lang="en-HK" dirty="0">
              <a:latin typeface="KBZipaDeeDooDah" panose="02000603000000000000" pitchFamily="2" charset="0"/>
              <a:ea typeface="KBZipaDeeDooDah" panose="02000603000000000000" pitchFamily="2" charset="0"/>
            </a:endParaRPr>
          </a:p>
        </p:txBody>
      </p:sp>
      <p:sp>
        <p:nvSpPr>
          <p:cNvPr id="12" name="Content Placeholder 11">
            <a:extLst>
              <a:ext uri="{FF2B5EF4-FFF2-40B4-BE49-F238E27FC236}">
                <a16:creationId xmlns:a16="http://schemas.microsoft.com/office/drawing/2014/main" id="{73483F79-D83C-4783-8815-B9657EACEA26}"/>
              </a:ext>
            </a:extLst>
          </p:cNvPr>
          <p:cNvSpPr>
            <a:spLocks noGrp="1"/>
          </p:cNvSpPr>
          <p:nvPr>
            <p:ph idx="1"/>
          </p:nvPr>
        </p:nvSpPr>
        <p:spPr/>
        <p:txBody>
          <a:bodyPr/>
          <a:lstStyle/>
          <a:p>
            <a:endParaRPr lang="en-HK"/>
          </a:p>
        </p:txBody>
      </p:sp>
      <p:pic>
        <p:nvPicPr>
          <p:cNvPr id="14" name="Picture 13">
            <a:extLst>
              <a:ext uri="{FF2B5EF4-FFF2-40B4-BE49-F238E27FC236}">
                <a16:creationId xmlns:a16="http://schemas.microsoft.com/office/drawing/2014/main" id="{8DEB06FA-A62F-451C-A88A-232DAF18FFE4}"/>
              </a:ext>
            </a:extLst>
          </p:cNvPr>
          <p:cNvPicPr>
            <a:picLocks noChangeAspect="1"/>
          </p:cNvPicPr>
          <p:nvPr/>
        </p:nvPicPr>
        <p:blipFill>
          <a:blip r:embed="rId2"/>
          <a:stretch>
            <a:fillRect/>
          </a:stretch>
        </p:blipFill>
        <p:spPr>
          <a:xfrm>
            <a:off x="6717242" y="1690688"/>
            <a:ext cx="5276850" cy="4114800"/>
          </a:xfrm>
          <a:prstGeom prst="rect">
            <a:avLst/>
          </a:prstGeom>
        </p:spPr>
      </p:pic>
    </p:spTree>
    <p:extLst>
      <p:ext uri="{BB962C8B-B14F-4D97-AF65-F5344CB8AC3E}">
        <p14:creationId xmlns:p14="http://schemas.microsoft.com/office/powerpoint/2010/main" val="1263562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983281-B161-48F5-9718-E3C2484B0E46}"/>
              </a:ext>
            </a:extLst>
          </p:cNvPr>
          <p:cNvSpPr>
            <a:spLocks noGrp="1"/>
          </p:cNvSpPr>
          <p:nvPr>
            <p:ph type="ctrTitle"/>
          </p:nvPr>
        </p:nvSpPr>
        <p:spPr/>
        <p:txBody>
          <a:bodyPr>
            <a:normAutofit/>
          </a:bodyPr>
          <a:lstStyle/>
          <a:p>
            <a:r>
              <a:rPr lang="en-US" sz="8000" dirty="0">
                <a:latin typeface="KBZipaDeeDooDah" panose="02000603000000000000" pitchFamily="2" charset="0"/>
                <a:ea typeface="KBZipaDeeDooDah" panose="02000603000000000000" pitchFamily="2" charset="0"/>
              </a:rPr>
              <a:t>Data Description</a:t>
            </a:r>
            <a:endParaRPr lang="en-HK" sz="8000" dirty="0"/>
          </a:p>
        </p:txBody>
      </p:sp>
      <p:sp>
        <p:nvSpPr>
          <p:cNvPr id="5" name="Subtitle 4">
            <a:extLst>
              <a:ext uri="{FF2B5EF4-FFF2-40B4-BE49-F238E27FC236}">
                <a16:creationId xmlns:a16="http://schemas.microsoft.com/office/drawing/2014/main" id="{CF72E1B4-8F3C-48BF-BAA5-69D0845A0A14}"/>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13739212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94573-D9B6-49DC-B75E-5E4943D5F485}"/>
              </a:ext>
            </a:extLst>
          </p:cNvPr>
          <p:cNvSpPr>
            <a:spLocks noGrp="1"/>
          </p:cNvSpPr>
          <p:nvPr>
            <p:ph type="title"/>
          </p:nvPr>
        </p:nvSpPr>
        <p:spPr/>
        <p:txBody>
          <a:bodyPr>
            <a:normAutofit fontScale="90000"/>
          </a:bodyPr>
          <a:lstStyle/>
          <a:p>
            <a:r>
              <a:rPr lang="en-US" sz="5400" b="0" dirty="0">
                <a:effectLst/>
                <a:latin typeface="KBZipaDeeDooDah" panose="02000603000000000000" pitchFamily="2" charset="0"/>
                <a:ea typeface="KBZipaDeeDooDah" panose="02000603000000000000" pitchFamily="2" charset="0"/>
              </a:rPr>
              <a:t>Rating Average vs Complexity Average</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7D156E5E-CE9F-4741-89BA-D0158080DFF3}"/>
              </a:ext>
            </a:extLst>
          </p:cNvPr>
          <p:cNvPicPr>
            <a:picLocks noGrp="1" noChangeAspect="1"/>
          </p:cNvPicPr>
          <p:nvPr>
            <p:ph idx="1"/>
          </p:nvPr>
        </p:nvPicPr>
        <p:blipFill>
          <a:blip r:embed="rId2"/>
          <a:stretch>
            <a:fillRect/>
          </a:stretch>
        </p:blipFill>
        <p:spPr>
          <a:xfrm>
            <a:off x="1742254" y="1722220"/>
            <a:ext cx="7811650" cy="5129619"/>
          </a:xfrm>
        </p:spPr>
      </p:pic>
    </p:spTree>
    <p:extLst>
      <p:ext uri="{BB962C8B-B14F-4D97-AF65-F5344CB8AC3E}">
        <p14:creationId xmlns:p14="http://schemas.microsoft.com/office/powerpoint/2010/main" val="16130257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94573-D9B6-49DC-B75E-5E4943D5F485}"/>
              </a:ext>
            </a:extLst>
          </p:cNvPr>
          <p:cNvSpPr>
            <a:spLocks noGrp="1"/>
          </p:cNvSpPr>
          <p:nvPr>
            <p:ph type="title"/>
          </p:nvPr>
        </p:nvSpPr>
        <p:spPr/>
        <p:txBody>
          <a:bodyPr>
            <a:normAutofit fontScale="90000"/>
          </a:bodyPr>
          <a:lstStyle/>
          <a:p>
            <a:r>
              <a:rPr lang="en-US" sz="5400" b="0" dirty="0">
                <a:effectLst/>
                <a:latin typeface="KBZipaDeeDooDah" panose="02000603000000000000" pitchFamily="2" charset="0"/>
                <a:ea typeface="KBZipaDeeDooDah" panose="02000603000000000000" pitchFamily="2" charset="0"/>
              </a:rPr>
              <a:t>Rating Average vs Complexity Average</a:t>
            </a:r>
            <a:endParaRPr lang="en-HK" sz="5400" dirty="0">
              <a:latin typeface="KBZipaDeeDooDah" panose="02000603000000000000" pitchFamily="2" charset="0"/>
              <a:ea typeface="KBZipaDeeDooDah" panose="02000603000000000000" pitchFamily="2" charset="0"/>
            </a:endParaRPr>
          </a:p>
        </p:txBody>
      </p:sp>
      <p:pic>
        <p:nvPicPr>
          <p:cNvPr id="7" name="Picture 6">
            <a:extLst>
              <a:ext uri="{FF2B5EF4-FFF2-40B4-BE49-F238E27FC236}">
                <a16:creationId xmlns:a16="http://schemas.microsoft.com/office/drawing/2014/main" id="{96F669AE-0975-4339-9B9D-9419A46B524B}"/>
              </a:ext>
            </a:extLst>
          </p:cNvPr>
          <p:cNvPicPr>
            <a:picLocks noChangeAspect="1"/>
          </p:cNvPicPr>
          <p:nvPr/>
        </p:nvPicPr>
        <p:blipFill>
          <a:blip r:embed="rId2"/>
          <a:stretch>
            <a:fillRect/>
          </a:stretch>
        </p:blipFill>
        <p:spPr>
          <a:xfrm>
            <a:off x="4257675" y="1647825"/>
            <a:ext cx="7934325" cy="5210175"/>
          </a:xfrm>
          <a:prstGeom prst="rect">
            <a:avLst/>
          </a:prstGeom>
        </p:spPr>
      </p:pic>
      <p:sp>
        <p:nvSpPr>
          <p:cNvPr id="8" name="Content Placeholder 3">
            <a:extLst>
              <a:ext uri="{FF2B5EF4-FFF2-40B4-BE49-F238E27FC236}">
                <a16:creationId xmlns:a16="http://schemas.microsoft.com/office/drawing/2014/main" id="{21F3B449-B769-4FD5-9C6A-8D8B9B42BAF6}"/>
              </a:ext>
            </a:extLst>
          </p:cNvPr>
          <p:cNvSpPr txBox="1">
            <a:spLocks/>
          </p:cNvSpPr>
          <p:nvPr/>
        </p:nvSpPr>
        <p:spPr>
          <a:xfrm>
            <a:off x="207579" y="1709514"/>
            <a:ext cx="10515600" cy="33827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KBZipaDeeDooDah" panose="02000603000000000000" pitchFamily="2" charset="0"/>
                <a:ea typeface="KBZipaDeeDooDah" panose="02000603000000000000" pitchFamily="2" charset="0"/>
              </a:rPr>
              <a:t>Higher complexity,</a:t>
            </a:r>
          </a:p>
          <a:p>
            <a:pPr marL="0" indent="0">
              <a:buNone/>
            </a:pPr>
            <a:r>
              <a:rPr lang="en-US" dirty="0">
                <a:latin typeface="KBZipaDeeDooDah" panose="02000603000000000000" pitchFamily="2" charset="0"/>
                <a:ea typeface="KBZipaDeeDooDah" panose="02000603000000000000" pitchFamily="2" charset="0"/>
              </a:rPr>
              <a:t>  higher rating</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Correlation of </a:t>
            </a:r>
          </a:p>
          <a:p>
            <a:pPr marL="0" indent="0">
              <a:buNone/>
            </a:pPr>
            <a:r>
              <a:rPr lang="en-US" dirty="0">
                <a:latin typeface="KBZipaDeeDooDah" panose="02000603000000000000" pitchFamily="2" charset="0"/>
                <a:ea typeface="KBZipaDeeDooDah" panose="02000603000000000000" pitchFamily="2" charset="0"/>
              </a:rPr>
              <a:t>  complexity with </a:t>
            </a:r>
          </a:p>
          <a:p>
            <a:pPr marL="0" indent="0">
              <a:buNone/>
            </a:pPr>
            <a:r>
              <a:rPr lang="en-US" dirty="0">
                <a:latin typeface="KBZipaDeeDooDah" panose="02000603000000000000" pitchFamily="2" charset="0"/>
                <a:ea typeface="KBZipaDeeDooDah" panose="02000603000000000000" pitchFamily="2" charset="0"/>
              </a:rPr>
              <a:t>  rating: 0.51</a:t>
            </a:r>
          </a:p>
          <a:p>
            <a:pPr marL="0" indent="0">
              <a:buNone/>
            </a:pPr>
            <a:endParaRPr lang="en-US" dirty="0">
              <a:latin typeface="KBZipaDeeDooDah" panose="02000603000000000000" pitchFamily="2" charset="0"/>
              <a:ea typeface="KBZipaDeeDooDah" panose="02000603000000000000" pitchFamily="2" charset="0"/>
            </a:endParaRPr>
          </a:p>
        </p:txBody>
      </p:sp>
      <p:pic>
        <p:nvPicPr>
          <p:cNvPr id="10" name="Picture 9">
            <a:extLst>
              <a:ext uri="{FF2B5EF4-FFF2-40B4-BE49-F238E27FC236}">
                <a16:creationId xmlns:a16="http://schemas.microsoft.com/office/drawing/2014/main" id="{53D596A9-D793-4790-BCC1-1C34B5EA4512}"/>
              </a:ext>
            </a:extLst>
          </p:cNvPr>
          <p:cNvPicPr>
            <a:picLocks noChangeAspect="1"/>
          </p:cNvPicPr>
          <p:nvPr/>
        </p:nvPicPr>
        <p:blipFill>
          <a:blip r:embed="rId3"/>
          <a:stretch>
            <a:fillRect/>
          </a:stretch>
        </p:blipFill>
        <p:spPr>
          <a:xfrm>
            <a:off x="0" y="4834506"/>
            <a:ext cx="2488898" cy="2023494"/>
          </a:xfrm>
          <a:prstGeom prst="rect">
            <a:avLst/>
          </a:prstGeom>
        </p:spPr>
      </p:pic>
      <p:sp>
        <p:nvSpPr>
          <p:cNvPr id="11" name="Rectangle 10">
            <a:extLst>
              <a:ext uri="{FF2B5EF4-FFF2-40B4-BE49-F238E27FC236}">
                <a16:creationId xmlns:a16="http://schemas.microsoft.com/office/drawing/2014/main" id="{BF1100E5-338A-40FF-9F8C-F55A5A45DAFE}"/>
              </a:ext>
            </a:extLst>
          </p:cNvPr>
          <p:cNvSpPr/>
          <p:nvPr/>
        </p:nvSpPr>
        <p:spPr>
          <a:xfrm>
            <a:off x="4816853" y="3768827"/>
            <a:ext cx="7197420" cy="1323439"/>
          </a:xfrm>
          <a:prstGeom prst="rect">
            <a:avLst/>
          </a:prstGeom>
          <a:noFill/>
        </p:spPr>
        <p:txBody>
          <a:bodyPr wrap="non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rPr>
              <a:t>Rating Average = </a:t>
            </a:r>
          </a:p>
          <a:p>
            <a:pPr algn="ctr"/>
            <a:r>
              <a:rPr lang="en-US" sz="4000" b="1" cap="none" spc="0" dirty="0">
                <a:ln w="22225">
                  <a:solidFill>
                    <a:schemeClr val="accent2"/>
                  </a:solidFill>
                  <a:prstDash val="solid"/>
                </a:ln>
                <a:solidFill>
                  <a:schemeClr val="accent2">
                    <a:lumMod val="40000"/>
                    <a:lumOff val="60000"/>
                  </a:schemeClr>
                </a:solidFill>
                <a:effectLst/>
              </a:rPr>
              <a:t>5.23 + 0.58 x Complexity Average</a:t>
            </a:r>
          </a:p>
        </p:txBody>
      </p:sp>
    </p:spTree>
    <p:extLst>
      <p:ext uri="{BB962C8B-B14F-4D97-AF65-F5344CB8AC3E}">
        <p14:creationId xmlns:p14="http://schemas.microsoft.com/office/powerpoint/2010/main" val="320643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E387C-AD26-4FB9-9521-E826D768910A}"/>
              </a:ext>
            </a:extLst>
          </p:cNvPr>
          <p:cNvSpPr>
            <a:spLocks noGrp="1"/>
          </p:cNvSpPr>
          <p:nvPr>
            <p:ph type="title"/>
          </p:nvPr>
        </p:nvSpPr>
        <p:spPr/>
        <p:txBody>
          <a:bodyPr>
            <a:normAutofit/>
          </a:bodyPr>
          <a:lstStyle/>
          <a:p>
            <a:r>
              <a:rPr lang="en-US" sz="5400" b="0" dirty="0">
                <a:effectLst/>
                <a:latin typeface="KBZipaDeeDooDah" panose="02000603000000000000" pitchFamily="2" charset="0"/>
                <a:ea typeface="KBZipaDeeDooDah" panose="02000603000000000000" pitchFamily="2" charset="0"/>
              </a:rPr>
              <a:t>Rating Average vs Play Time</a:t>
            </a:r>
            <a:endParaRPr lang="en-HK" sz="5400" dirty="0"/>
          </a:p>
        </p:txBody>
      </p:sp>
      <p:sp>
        <p:nvSpPr>
          <p:cNvPr id="3" name="Content Placeholder 2">
            <a:extLst>
              <a:ext uri="{FF2B5EF4-FFF2-40B4-BE49-F238E27FC236}">
                <a16:creationId xmlns:a16="http://schemas.microsoft.com/office/drawing/2014/main" id="{E80553EC-6413-40C7-BA16-CC0F3261EC2C}"/>
              </a:ext>
            </a:extLst>
          </p:cNvPr>
          <p:cNvSpPr>
            <a:spLocks noGrp="1"/>
          </p:cNvSpPr>
          <p:nvPr>
            <p:ph idx="1"/>
          </p:nvPr>
        </p:nvSpPr>
        <p:spPr/>
        <p:txBody>
          <a:bodyPr/>
          <a:lstStyle/>
          <a:p>
            <a:endParaRPr lang="en-HK" dirty="0"/>
          </a:p>
        </p:txBody>
      </p:sp>
      <p:pic>
        <p:nvPicPr>
          <p:cNvPr id="10" name="Picture 9">
            <a:extLst>
              <a:ext uri="{FF2B5EF4-FFF2-40B4-BE49-F238E27FC236}">
                <a16:creationId xmlns:a16="http://schemas.microsoft.com/office/drawing/2014/main" id="{D295A83C-6D18-4984-B4C8-7DFE04B7A7A5}"/>
              </a:ext>
            </a:extLst>
          </p:cNvPr>
          <p:cNvPicPr>
            <a:picLocks noChangeAspect="1"/>
          </p:cNvPicPr>
          <p:nvPr/>
        </p:nvPicPr>
        <p:blipFill>
          <a:blip r:embed="rId2"/>
          <a:stretch>
            <a:fillRect/>
          </a:stretch>
        </p:blipFill>
        <p:spPr>
          <a:xfrm>
            <a:off x="0" y="1755457"/>
            <a:ext cx="12192000" cy="5102543"/>
          </a:xfrm>
          <a:prstGeom prst="rect">
            <a:avLst/>
          </a:prstGeom>
        </p:spPr>
      </p:pic>
    </p:spTree>
    <p:extLst>
      <p:ext uri="{BB962C8B-B14F-4D97-AF65-F5344CB8AC3E}">
        <p14:creationId xmlns:p14="http://schemas.microsoft.com/office/powerpoint/2010/main" val="13460083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2A841-A388-418E-83D2-4753AF9264F8}"/>
              </a:ext>
            </a:extLst>
          </p:cNvPr>
          <p:cNvSpPr>
            <a:spLocks noGrp="1"/>
          </p:cNvSpPr>
          <p:nvPr>
            <p:ph type="title"/>
          </p:nvPr>
        </p:nvSpPr>
        <p:spPr/>
        <p:txBody>
          <a:bodyPr>
            <a:noAutofit/>
          </a:bodyPr>
          <a:lstStyle/>
          <a:p>
            <a:r>
              <a:rPr lang="en-US" sz="4800" b="0" dirty="0">
                <a:effectLst/>
                <a:latin typeface="KBZipaDeeDooDah" panose="02000603000000000000" pitchFamily="2" charset="0"/>
                <a:ea typeface="KBZipaDeeDooDah" panose="02000603000000000000" pitchFamily="2" charset="0"/>
              </a:rPr>
              <a:t>Rating Average vs Max Players adjusted</a:t>
            </a:r>
            <a:endParaRPr lang="en-HK" sz="48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53326DCA-B321-47B7-9D7A-F228FEA1C8BA}"/>
              </a:ext>
            </a:extLst>
          </p:cNvPr>
          <p:cNvSpPr>
            <a:spLocks noGrp="1"/>
          </p:cNvSpPr>
          <p:nvPr>
            <p:ph idx="1"/>
          </p:nvPr>
        </p:nvSpPr>
        <p:spPr/>
        <p:txBody>
          <a:bodyPr/>
          <a:lstStyle/>
          <a:p>
            <a:endParaRPr lang="en-HK" dirty="0"/>
          </a:p>
        </p:txBody>
      </p:sp>
      <p:pic>
        <p:nvPicPr>
          <p:cNvPr id="9" name="Picture 8">
            <a:extLst>
              <a:ext uri="{FF2B5EF4-FFF2-40B4-BE49-F238E27FC236}">
                <a16:creationId xmlns:a16="http://schemas.microsoft.com/office/drawing/2014/main" id="{8A9CA759-3F12-4C15-8020-3D719AAD5BF2}"/>
              </a:ext>
            </a:extLst>
          </p:cNvPr>
          <p:cNvPicPr>
            <a:picLocks noChangeAspect="1"/>
          </p:cNvPicPr>
          <p:nvPr/>
        </p:nvPicPr>
        <p:blipFill>
          <a:blip r:embed="rId2"/>
          <a:stretch>
            <a:fillRect/>
          </a:stretch>
        </p:blipFill>
        <p:spPr>
          <a:xfrm>
            <a:off x="0" y="1720077"/>
            <a:ext cx="12192000" cy="5137923"/>
          </a:xfrm>
          <a:prstGeom prst="rect">
            <a:avLst/>
          </a:prstGeom>
        </p:spPr>
      </p:pic>
    </p:spTree>
    <p:extLst>
      <p:ext uri="{BB962C8B-B14F-4D97-AF65-F5344CB8AC3E}">
        <p14:creationId xmlns:p14="http://schemas.microsoft.com/office/powerpoint/2010/main" val="18502563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Multivariate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2419519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4D3B6-7046-40C2-B6D3-1D443BBE8997}"/>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Multivariate Analysis</a:t>
            </a:r>
            <a:endParaRPr lang="en-HK" sz="5400" dirty="0"/>
          </a:p>
        </p:txBody>
      </p:sp>
      <p:sp>
        <p:nvSpPr>
          <p:cNvPr id="3" name="Content Placeholder 2">
            <a:extLst>
              <a:ext uri="{FF2B5EF4-FFF2-40B4-BE49-F238E27FC236}">
                <a16:creationId xmlns:a16="http://schemas.microsoft.com/office/drawing/2014/main" id="{7907C1C0-8221-48E4-8D16-505652F1D7DD}"/>
              </a:ext>
            </a:extLst>
          </p:cNvPr>
          <p:cNvSpPr>
            <a:spLocks noGrp="1"/>
          </p:cNvSpPr>
          <p:nvPr>
            <p:ph idx="1"/>
          </p:nvPr>
        </p:nvSpPr>
        <p:spPr>
          <a:xfrm>
            <a:off x="838200" y="1541844"/>
            <a:ext cx="10515600" cy="5316155"/>
          </a:xfrm>
        </p:spPr>
        <p:txBody>
          <a:bodyPr>
            <a:normAutofit/>
          </a:bodyPr>
          <a:lstStyle/>
          <a:p>
            <a:pPr>
              <a:lnSpc>
                <a:spcPct val="150000"/>
              </a:lnSpc>
            </a:pPr>
            <a:r>
              <a:rPr lang="en-HK" b="0" i="0" dirty="0">
                <a:effectLst/>
                <a:latin typeface="KBZipaDeeDooDah" panose="02000603000000000000" pitchFamily="2" charset="0"/>
                <a:ea typeface="KBZipaDeeDooDah" panose="02000603000000000000" pitchFamily="2" charset="0"/>
              </a:rPr>
              <a:t>Independent Variables: </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Min Players</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Max Players adjusted</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Play Time adjusted</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Complexity Average</a:t>
            </a:r>
          </a:p>
          <a:p>
            <a:pPr marL="914400" lvl="1" indent="-457200">
              <a:lnSpc>
                <a:spcPct val="150000"/>
              </a:lnSpc>
              <a:buFont typeface="+mj-lt"/>
              <a:buAutoNum type="arabicPeriod"/>
            </a:pPr>
            <a:endParaRPr lang="en-HK" dirty="0">
              <a:latin typeface="KBZipaDeeDooDah" panose="02000603000000000000" pitchFamily="2" charset="0"/>
              <a:ea typeface="KBZipaDeeDooDah" panose="02000603000000000000" pitchFamily="2" charset="0"/>
            </a:endParaRPr>
          </a:p>
          <a:p>
            <a:pPr>
              <a:lnSpc>
                <a:spcPct val="150000"/>
              </a:lnSpc>
            </a:pPr>
            <a:r>
              <a:rPr lang="en-HK" dirty="0">
                <a:latin typeface="KBZipaDeeDooDah" panose="02000603000000000000" pitchFamily="2" charset="0"/>
                <a:ea typeface="KBZipaDeeDooDah" panose="02000603000000000000" pitchFamily="2" charset="0"/>
              </a:rPr>
              <a:t>Dependent Variable:</a:t>
            </a:r>
          </a:p>
          <a:p>
            <a:pPr lvl="1">
              <a:lnSpc>
                <a:spcPct val="150000"/>
              </a:lnSpc>
            </a:pPr>
            <a:r>
              <a:rPr lang="en-HK" dirty="0">
                <a:latin typeface="KBZipaDeeDooDah" panose="02000603000000000000" pitchFamily="2" charset="0"/>
                <a:ea typeface="KBZipaDeeDooDah" panose="02000603000000000000" pitchFamily="2" charset="0"/>
              </a:rPr>
              <a:t>Rating Average</a:t>
            </a:r>
          </a:p>
        </p:txBody>
      </p:sp>
    </p:spTree>
    <p:extLst>
      <p:ext uri="{BB962C8B-B14F-4D97-AF65-F5344CB8AC3E}">
        <p14:creationId xmlns:p14="http://schemas.microsoft.com/office/powerpoint/2010/main" val="3524556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61F4A-D9FF-410B-A1ED-04F4EDF25001}"/>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Code and result</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D2AC5C23-B370-4F25-8571-B95FADCD3040}"/>
              </a:ext>
            </a:extLst>
          </p:cNvPr>
          <p:cNvSpPr>
            <a:spLocks noGrp="1"/>
          </p:cNvSpPr>
          <p:nvPr>
            <p:ph idx="1"/>
          </p:nvPr>
        </p:nvSpPr>
        <p:spPr/>
        <p:txBody>
          <a:bodyPr/>
          <a:lstStyle/>
          <a:p>
            <a:endParaRPr lang="en-HK"/>
          </a:p>
        </p:txBody>
      </p:sp>
      <p:pic>
        <p:nvPicPr>
          <p:cNvPr id="5" name="Picture 4">
            <a:extLst>
              <a:ext uri="{FF2B5EF4-FFF2-40B4-BE49-F238E27FC236}">
                <a16:creationId xmlns:a16="http://schemas.microsoft.com/office/drawing/2014/main" id="{2D3C13C7-0806-4909-9A50-70EB467E5858}"/>
              </a:ext>
            </a:extLst>
          </p:cNvPr>
          <p:cNvPicPr>
            <a:picLocks noChangeAspect="1"/>
          </p:cNvPicPr>
          <p:nvPr/>
        </p:nvPicPr>
        <p:blipFill>
          <a:blip r:embed="rId2"/>
          <a:stretch>
            <a:fillRect/>
          </a:stretch>
        </p:blipFill>
        <p:spPr>
          <a:xfrm>
            <a:off x="0" y="1814601"/>
            <a:ext cx="12192000" cy="5043399"/>
          </a:xfrm>
          <a:prstGeom prst="rect">
            <a:avLst/>
          </a:prstGeom>
        </p:spPr>
      </p:pic>
    </p:spTree>
    <p:extLst>
      <p:ext uri="{BB962C8B-B14F-4D97-AF65-F5344CB8AC3E}">
        <p14:creationId xmlns:p14="http://schemas.microsoft.com/office/powerpoint/2010/main" val="41126392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73A20-94F1-4717-96AB-F286A2C605EC}"/>
              </a:ext>
            </a:extLst>
          </p:cNvPr>
          <p:cNvSpPr>
            <a:spLocks noGrp="1"/>
          </p:cNvSpPr>
          <p:nvPr>
            <p:ph type="title"/>
          </p:nvPr>
        </p:nvSpPr>
        <p:spPr/>
        <p:txBody>
          <a:bodyPr>
            <a:normAutofit/>
          </a:bodyPr>
          <a:lstStyle/>
          <a:p>
            <a:r>
              <a:rPr lang="en-HK" sz="5400" b="0" dirty="0">
                <a:effectLst/>
                <a:latin typeface="KBZipaDeeDooDah" panose="02000603000000000000" pitchFamily="2" charset="0"/>
                <a:ea typeface="KBZipaDeeDooDah" panose="02000603000000000000" pitchFamily="2" charset="0"/>
              </a:rPr>
              <a:t>Predicted vs. Actual Values</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54E66139-300A-4F1D-AD01-FC4210EB6308}"/>
              </a:ext>
            </a:extLst>
          </p:cNvPr>
          <p:cNvSpPr>
            <a:spLocks noGrp="1"/>
          </p:cNvSpPr>
          <p:nvPr>
            <p:ph idx="1"/>
          </p:nvPr>
        </p:nvSpPr>
        <p:spPr/>
        <p:txBody>
          <a:bodyPr/>
          <a:lstStyle/>
          <a:p>
            <a:endParaRPr lang="en-HK"/>
          </a:p>
        </p:txBody>
      </p:sp>
      <p:pic>
        <p:nvPicPr>
          <p:cNvPr id="5" name="Picture 4">
            <a:extLst>
              <a:ext uri="{FF2B5EF4-FFF2-40B4-BE49-F238E27FC236}">
                <a16:creationId xmlns:a16="http://schemas.microsoft.com/office/drawing/2014/main" id="{4E1C9C74-D5A7-4DA9-9B1A-D0542F9A3FD9}"/>
              </a:ext>
            </a:extLst>
          </p:cNvPr>
          <p:cNvPicPr>
            <a:picLocks noChangeAspect="1"/>
          </p:cNvPicPr>
          <p:nvPr/>
        </p:nvPicPr>
        <p:blipFill>
          <a:blip r:embed="rId2"/>
          <a:stretch>
            <a:fillRect/>
          </a:stretch>
        </p:blipFill>
        <p:spPr>
          <a:xfrm>
            <a:off x="1500516" y="1353481"/>
            <a:ext cx="8718003" cy="5504519"/>
          </a:xfrm>
          <a:prstGeom prst="rect">
            <a:avLst/>
          </a:prstGeom>
        </p:spPr>
      </p:pic>
    </p:spTree>
    <p:extLst>
      <p:ext uri="{BB962C8B-B14F-4D97-AF65-F5344CB8AC3E}">
        <p14:creationId xmlns:p14="http://schemas.microsoft.com/office/powerpoint/2010/main" val="1393842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A8FF1-7C2E-435B-8CEE-78A98C0F83A8}"/>
              </a:ext>
            </a:extLst>
          </p:cNvPr>
          <p:cNvSpPr>
            <a:spLocks noGrp="1"/>
          </p:cNvSpPr>
          <p:nvPr>
            <p:ph type="title"/>
          </p:nvPr>
        </p:nvSpPr>
        <p:spPr/>
        <p:txBody>
          <a:bodyPr/>
          <a:lstStyle/>
          <a:p>
            <a:r>
              <a:rPr lang="en-US" dirty="0">
                <a:latin typeface="KBZipaDeeDooDah" panose="02000603000000000000" pitchFamily="2" charset="0"/>
                <a:ea typeface="KBZipaDeeDooDah" panose="02000603000000000000" pitchFamily="2" charset="0"/>
              </a:rPr>
              <a:t>Bonus: Rating Average vs Mechanic </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F23D7D5-218F-47CE-BE16-86B4E2AB76B8}"/>
              </a:ext>
            </a:extLst>
          </p:cNvPr>
          <p:cNvSpPr>
            <a:spLocks noGrp="1"/>
          </p:cNvSpPr>
          <p:nvPr>
            <p:ph idx="1"/>
          </p:nvPr>
        </p:nvSpPr>
        <p:spPr/>
        <p:txBody>
          <a:bodyPr/>
          <a:lstStyle/>
          <a:p>
            <a:endParaRPr lang="en-HK"/>
          </a:p>
        </p:txBody>
      </p:sp>
      <p:pic>
        <p:nvPicPr>
          <p:cNvPr id="5" name="Picture 4">
            <a:extLst>
              <a:ext uri="{FF2B5EF4-FFF2-40B4-BE49-F238E27FC236}">
                <a16:creationId xmlns:a16="http://schemas.microsoft.com/office/drawing/2014/main" id="{1BC2E802-FB94-4632-BB1E-608C4464DE07}"/>
              </a:ext>
            </a:extLst>
          </p:cNvPr>
          <p:cNvPicPr>
            <a:picLocks noChangeAspect="1"/>
          </p:cNvPicPr>
          <p:nvPr/>
        </p:nvPicPr>
        <p:blipFill>
          <a:blip r:embed="rId2"/>
          <a:stretch>
            <a:fillRect/>
          </a:stretch>
        </p:blipFill>
        <p:spPr>
          <a:xfrm>
            <a:off x="0" y="2479667"/>
            <a:ext cx="12192000" cy="3832233"/>
          </a:xfrm>
          <a:prstGeom prst="rect">
            <a:avLst/>
          </a:prstGeom>
        </p:spPr>
      </p:pic>
    </p:spTree>
    <p:extLst>
      <p:ext uri="{BB962C8B-B14F-4D97-AF65-F5344CB8AC3E}">
        <p14:creationId xmlns:p14="http://schemas.microsoft.com/office/powerpoint/2010/main" val="6682810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C2EF98-E590-43AC-88DA-6E4D581BC289}"/>
              </a:ext>
            </a:extLst>
          </p:cNvPr>
          <p:cNvSpPr>
            <a:spLocks noGrp="1"/>
          </p:cNvSpPr>
          <p:nvPr>
            <p:ph type="ctrTitle"/>
          </p:nvPr>
        </p:nvSpPr>
        <p:spPr/>
        <p:txBody>
          <a:bodyPr/>
          <a:lstStyle/>
          <a:p>
            <a:r>
              <a:rPr lang="en-HK" dirty="0">
                <a:latin typeface="KBZipaDeeDooDah" panose="02000603000000000000" pitchFamily="2" charset="0"/>
                <a:ea typeface="KBZipaDeeDooDah" panose="02000603000000000000" pitchFamily="2" charset="0"/>
              </a:rPr>
              <a:t>Challenges </a:t>
            </a:r>
            <a:r>
              <a:rPr lang="en-HK" sz="8000" dirty="0">
                <a:latin typeface="KBZipaDeeDooDah" panose="02000603000000000000" pitchFamily="2" charset="0"/>
                <a:ea typeface="KBZipaDeeDooDah" panose="02000603000000000000" pitchFamily="2" charset="0"/>
              </a:rPr>
              <a:t>and</a:t>
            </a:r>
            <a:r>
              <a:rPr lang="en-HK" dirty="0">
                <a:latin typeface="KBZipaDeeDooDah" panose="02000603000000000000" pitchFamily="2" charset="0"/>
                <a:ea typeface="KBZipaDeeDooDah" panose="02000603000000000000" pitchFamily="2" charset="0"/>
              </a:rPr>
              <a:t> Limitations</a:t>
            </a:r>
          </a:p>
        </p:txBody>
      </p:sp>
      <p:sp>
        <p:nvSpPr>
          <p:cNvPr id="5" name="Subtitle 4">
            <a:extLst>
              <a:ext uri="{FF2B5EF4-FFF2-40B4-BE49-F238E27FC236}">
                <a16:creationId xmlns:a16="http://schemas.microsoft.com/office/drawing/2014/main" id="{A89C9E7C-EB01-4958-99F0-ABCEDF7161AF}"/>
              </a:ext>
            </a:extLst>
          </p:cNvPr>
          <p:cNvSpPr>
            <a:spLocks noGrp="1"/>
          </p:cNvSpPr>
          <p:nvPr>
            <p:ph type="subTitle" idx="1"/>
          </p:nvPr>
        </p:nvSpPr>
        <p:spPr/>
        <p:txBody>
          <a:bodyPr/>
          <a:lstStyle/>
          <a:p>
            <a:endParaRPr lang="en-HK" dirty="0"/>
          </a:p>
        </p:txBody>
      </p:sp>
    </p:spTree>
    <p:extLst>
      <p:ext uri="{BB962C8B-B14F-4D97-AF65-F5344CB8AC3E}">
        <p14:creationId xmlns:p14="http://schemas.microsoft.com/office/powerpoint/2010/main" val="2514561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B24DF-D496-40E1-9110-04D71E65D5F0}"/>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Dataset </a:t>
            </a:r>
            <a:r>
              <a:rPr lang="en-US" sz="5400" dirty="0" err="1">
                <a:latin typeface="KBZipaDeeDooDah" panose="02000603000000000000" pitchFamily="2" charset="0"/>
                <a:ea typeface="KBZipaDeeDooDah" panose="02000603000000000000" pitchFamily="2" charset="0"/>
              </a:rPr>
              <a:t>soruce</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5AD95A2-67A1-43A5-B7D0-90486609CC3A}"/>
              </a:ext>
            </a:extLst>
          </p:cNvPr>
          <p:cNvSpPr>
            <a:spLocks noGrp="1"/>
          </p:cNvSpPr>
          <p:nvPr>
            <p:ph idx="1"/>
          </p:nvPr>
        </p:nvSpPr>
        <p:spPr/>
        <p:txBody>
          <a:bodyPr/>
          <a:lstStyle/>
          <a:p>
            <a:r>
              <a:rPr lang="en-HK" dirty="0">
                <a:hlinkClick r:id="rId2"/>
              </a:rPr>
              <a:t>https://www.kaggle.com/datasets/melissamonfared/board-games</a:t>
            </a:r>
            <a:endParaRPr lang="en-HK" dirty="0"/>
          </a:p>
          <a:p>
            <a:endParaRPr lang="en-HK" dirty="0"/>
          </a:p>
        </p:txBody>
      </p:sp>
      <p:pic>
        <p:nvPicPr>
          <p:cNvPr id="5" name="Picture 4">
            <a:extLst>
              <a:ext uri="{FF2B5EF4-FFF2-40B4-BE49-F238E27FC236}">
                <a16:creationId xmlns:a16="http://schemas.microsoft.com/office/drawing/2014/main" id="{DBA5C55C-ADE5-403B-8DE6-4DBCBA84D8BF}"/>
              </a:ext>
            </a:extLst>
          </p:cNvPr>
          <p:cNvPicPr>
            <a:picLocks noChangeAspect="1"/>
          </p:cNvPicPr>
          <p:nvPr/>
        </p:nvPicPr>
        <p:blipFill>
          <a:blip r:embed="rId3"/>
          <a:stretch>
            <a:fillRect/>
          </a:stretch>
        </p:blipFill>
        <p:spPr>
          <a:xfrm>
            <a:off x="339632" y="2566988"/>
            <a:ext cx="5665146" cy="3744912"/>
          </a:xfrm>
          <a:prstGeom prst="rect">
            <a:avLst/>
          </a:prstGeom>
        </p:spPr>
      </p:pic>
      <p:pic>
        <p:nvPicPr>
          <p:cNvPr id="7" name="Picture 6">
            <a:extLst>
              <a:ext uri="{FF2B5EF4-FFF2-40B4-BE49-F238E27FC236}">
                <a16:creationId xmlns:a16="http://schemas.microsoft.com/office/drawing/2014/main" id="{D1E24676-0F50-446A-8875-34437755DF86}"/>
              </a:ext>
            </a:extLst>
          </p:cNvPr>
          <p:cNvPicPr>
            <a:picLocks noChangeAspect="1"/>
          </p:cNvPicPr>
          <p:nvPr/>
        </p:nvPicPr>
        <p:blipFill rotWithShape="1">
          <a:blip r:embed="rId4"/>
          <a:srcRect l="3534" r="20338"/>
          <a:stretch/>
        </p:blipFill>
        <p:spPr>
          <a:xfrm>
            <a:off x="6096000" y="2566988"/>
            <a:ext cx="5756368" cy="3744913"/>
          </a:xfrm>
          <a:prstGeom prst="rect">
            <a:avLst/>
          </a:prstGeom>
        </p:spPr>
      </p:pic>
    </p:spTree>
    <p:extLst>
      <p:ext uri="{BB962C8B-B14F-4D97-AF65-F5344CB8AC3E}">
        <p14:creationId xmlns:p14="http://schemas.microsoft.com/office/powerpoint/2010/main" val="37466154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60D1B-192B-4249-A144-F9F7258C223A}"/>
              </a:ext>
            </a:extLst>
          </p:cNvPr>
          <p:cNvSpPr>
            <a:spLocks noGrp="1"/>
          </p:cNvSpPr>
          <p:nvPr>
            <p:ph type="title"/>
          </p:nvPr>
        </p:nvSpPr>
        <p:spPr/>
        <p:txBody>
          <a:bodyPr/>
          <a:lstStyle/>
          <a:p>
            <a:r>
              <a:rPr lang="en-HK" sz="5400" dirty="0">
                <a:latin typeface="KBZipaDeeDooDah" panose="02000603000000000000" pitchFamily="2" charset="0"/>
                <a:ea typeface="KBZipaDeeDooDah" panose="02000603000000000000" pitchFamily="2" charset="0"/>
              </a:rPr>
              <a:t>Challenges</a:t>
            </a:r>
            <a:endParaRPr lang="en-HK" dirty="0"/>
          </a:p>
        </p:txBody>
      </p:sp>
      <p:sp>
        <p:nvSpPr>
          <p:cNvPr id="3" name="Content Placeholder 2">
            <a:extLst>
              <a:ext uri="{FF2B5EF4-FFF2-40B4-BE49-F238E27FC236}">
                <a16:creationId xmlns:a16="http://schemas.microsoft.com/office/drawing/2014/main" id="{E596F8D4-B823-443E-AB20-3A887BB331FE}"/>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Decide how to handle missing data / zero values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Decide how to present and analyze the data</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code</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42598491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6992F-B35B-4B0A-9508-7FA827BD5232}"/>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Limitations</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CDACB719-B30B-408B-967D-99D66EE7E00D}"/>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Data of “Owned Users” are inaccurate (better if provided by manufacturer)</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Data are only from players who use BGG</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Missing information</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Only cover until 2022</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577164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D0E2-A789-42BD-AFA8-F90666E5481E}"/>
              </a:ext>
            </a:extLst>
          </p:cNvPr>
          <p:cNvSpPr>
            <a:spLocks noGrp="1"/>
          </p:cNvSpPr>
          <p:nvPr>
            <p:ph type="title"/>
          </p:nvPr>
        </p:nvSpPr>
        <p:spPr/>
        <p:txBody>
          <a:bodyPr>
            <a:normAutofit/>
          </a:bodyPr>
          <a:lstStyle/>
          <a:p>
            <a:r>
              <a:rPr lang="en-HK" sz="5400" dirty="0">
                <a:latin typeface="KBZipaDeeDooDah" panose="02000603000000000000" pitchFamily="2" charset="0"/>
                <a:ea typeface="KBZipaDeeDooDah" panose="02000603000000000000" pitchFamily="2" charset="0"/>
              </a:rPr>
              <a:t>Future Improvement</a:t>
            </a:r>
          </a:p>
        </p:txBody>
      </p:sp>
      <p:sp>
        <p:nvSpPr>
          <p:cNvPr id="3" name="Content Placeholder 2">
            <a:extLst>
              <a:ext uri="{FF2B5EF4-FFF2-40B4-BE49-F238E27FC236}">
                <a16:creationId xmlns:a16="http://schemas.microsoft.com/office/drawing/2014/main" id="{CAA735A3-91FA-4BA6-8C98-7608EE2CF466}"/>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Collect data directly from manufacturers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Include data from different platform (different countries, languages)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Include more elements, e.g. average number of player</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14922862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36D4-9629-4961-B4E8-5022FC5348BC}"/>
              </a:ext>
            </a:extLst>
          </p:cNvPr>
          <p:cNvSpPr>
            <a:spLocks noGrp="1"/>
          </p:cNvSpPr>
          <p:nvPr>
            <p:ph type="ctrTitle"/>
          </p:nvPr>
        </p:nvSpPr>
        <p:spPr/>
        <p:txBody>
          <a:bodyPr>
            <a:normAutofit/>
          </a:bodyPr>
          <a:lstStyle/>
          <a:p>
            <a:r>
              <a:rPr lang="en-HK" sz="8000" dirty="0">
                <a:latin typeface="KBZipaDeeDooDah" panose="02000603000000000000" pitchFamily="2" charset="0"/>
                <a:ea typeface="KBZipaDeeDooDah" panose="02000603000000000000" pitchFamily="2" charset="0"/>
              </a:rPr>
              <a:t>Future Work</a:t>
            </a:r>
          </a:p>
        </p:txBody>
      </p:sp>
      <p:sp>
        <p:nvSpPr>
          <p:cNvPr id="3" name="Subtitle 2">
            <a:extLst>
              <a:ext uri="{FF2B5EF4-FFF2-40B4-BE49-F238E27FC236}">
                <a16:creationId xmlns:a16="http://schemas.microsoft.com/office/drawing/2014/main" id="{EB9F0490-518C-4538-A1EB-253D5C855E18}"/>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4324104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2029C-F7A6-44F2-9733-06593D8B2818}"/>
              </a:ext>
            </a:extLst>
          </p:cNvPr>
          <p:cNvSpPr>
            <a:spLocks noGrp="1"/>
          </p:cNvSpPr>
          <p:nvPr>
            <p:ph type="title"/>
          </p:nvPr>
        </p:nvSpPr>
        <p:spPr/>
        <p:txBody>
          <a:bodyPr/>
          <a:lstStyle/>
          <a:p>
            <a:r>
              <a:rPr lang="en-HK" dirty="0">
                <a:latin typeface="KBZipaDeeDooDah" panose="02000603000000000000" pitchFamily="2" charset="0"/>
                <a:ea typeface="KBZipaDeeDooDah" panose="02000603000000000000" pitchFamily="2" charset="0"/>
              </a:rPr>
              <a:t>Future Work</a:t>
            </a:r>
          </a:p>
        </p:txBody>
      </p:sp>
      <p:sp>
        <p:nvSpPr>
          <p:cNvPr id="3" name="Content Placeholder 2">
            <a:extLst>
              <a:ext uri="{FF2B5EF4-FFF2-40B4-BE49-F238E27FC236}">
                <a16:creationId xmlns:a16="http://schemas.microsoft.com/office/drawing/2014/main" id="{8D5B56EF-3BE5-4DCF-9198-9B96833E9ADC}"/>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No future work</a:t>
            </a:r>
          </a:p>
          <a:p>
            <a:endParaRPr lang="en-US" dirty="0">
              <a:latin typeface="KBZipaDeeDooDah" panose="02000603000000000000" pitchFamily="2" charset="0"/>
              <a:ea typeface="KBZipaDeeDooDah" panose="02000603000000000000" pitchFamily="2" charset="0"/>
            </a:endParaRPr>
          </a:p>
          <a:p>
            <a:pPr lvl="1"/>
            <a:r>
              <a:rPr lang="en-US" dirty="0">
                <a:latin typeface="KBZipaDeeDooDah" panose="02000603000000000000" pitchFamily="2" charset="0"/>
                <a:ea typeface="KBZipaDeeDooDah" panose="02000603000000000000" pitchFamily="2" charset="0"/>
              </a:rPr>
              <a:t>Too many limitations</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1498761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C4793-6CA9-4D8D-A0A2-99DA13CB4F63}"/>
              </a:ext>
            </a:extLst>
          </p:cNvPr>
          <p:cNvSpPr>
            <a:spLocks noGrp="1"/>
          </p:cNvSpPr>
          <p:nvPr>
            <p:ph type="ctrTitle"/>
          </p:nvPr>
        </p:nvSpPr>
        <p:spPr/>
        <p:txBody>
          <a:bodyPr>
            <a:normAutofit/>
          </a:bodyPr>
          <a:lstStyle/>
          <a:p>
            <a:r>
              <a:rPr lang="en-HK" sz="8000" dirty="0">
                <a:latin typeface="KBZipaDeeDooDah" panose="02000603000000000000" pitchFamily="2" charset="0"/>
                <a:ea typeface="KBZipaDeeDooDah" panose="02000603000000000000" pitchFamily="2" charset="0"/>
              </a:rPr>
              <a:t>Conclusion</a:t>
            </a:r>
          </a:p>
        </p:txBody>
      </p:sp>
      <p:sp>
        <p:nvSpPr>
          <p:cNvPr id="3" name="Subtitle 2">
            <a:extLst>
              <a:ext uri="{FF2B5EF4-FFF2-40B4-BE49-F238E27FC236}">
                <a16:creationId xmlns:a16="http://schemas.microsoft.com/office/drawing/2014/main" id="{0405F7F8-8A70-46EE-96D5-73CF25ACCF1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724572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A4EE4-FCBE-485D-BD3B-DC594D7C27E9}"/>
              </a:ext>
            </a:extLst>
          </p:cNvPr>
          <p:cNvSpPr>
            <a:spLocks noGrp="1"/>
          </p:cNvSpPr>
          <p:nvPr>
            <p:ph type="title"/>
          </p:nvPr>
        </p:nvSpPr>
        <p:spPr/>
        <p:txBody>
          <a:bodyPr/>
          <a:lstStyle/>
          <a:p>
            <a:r>
              <a:rPr lang="en-HK" sz="4400" dirty="0">
                <a:latin typeface="KBZipaDeeDooDah" panose="02000603000000000000" pitchFamily="2" charset="0"/>
                <a:ea typeface="KBZipaDeeDooDah" panose="02000603000000000000" pitchFamily="2" charset="0"/>
              </a:rPr>
              <a:t>Conclusion</a:t>
            </a:r>
            <a:endParaRPr lang="en-HK" dirty="0"/>
          </a:p>
        </p:txBody>
      </p:sp>
      <p:sp>
        <p:nvSpPr>
          <p:cNvPr id="3" name="Content Placeholder 2">
            <a:extLst>
              <a:ext uri="{FF2B5EF4-FFF2-40B4-BE49-F238E27FC236}">
                <a16:creationId xmlns:a16="http://schemas.microsoft.com/office/drawing/2014/main" id="{FEFCDBD4-FCD5-4C73-A3B7-733338E5D433}"/>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Average = 5.23 + 0.58 x Complexity Average</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average = 5.46 - 0.098 x Min Players - 0.0015 x Max Players + 0.000076 x Play Time (in min) + 0.57 x Complexity Average</a:t>
            </a:r>
          </a:p>
          <a:p>
            <a:endParaRPr lang="en-HK" dirty="0">
              <a:latin typeface="KBZipaDeeDooDah" panose="02000603000000000000" pitchFamily="2" charset="0"/>
              <a:ea typeface="KBZipaDeeDooDah" panose="02000603000000000000" pitchFamily="2" charset="0"/>
            </a:endParaRPr>
          </a:p>
          <a:p>
            <a:r>
              <a:rPr lang="en-HK" dirty="0">
                <a:latin typeface="KBZipaDeeDooDah" panose="02000603000000000000" pitchFamily="2" charset="0"/>
                <a:ea typeface="KBZipaDeeDooDah" panose="02000603000000000000" pitchFamily="2" charset="0"/>
              </a:rPr>
              <a:t>But may not reflect the real situation</a:t>
            </a:r>
          </a:p>
          <a:p>
            <a:pPr lvl="1"/>
            <a:r>
              <a:rPr lang="en-HK" dirty="0">
                <a:latin typeface="KBZipaDeeDooDah" panose="02000603000000000000" pitchFamily="2" charset="0"/>
                <a:ea typeface="KBZipaDeeDooDah" panose="02000603000000000000" pitchFamily="2" charset="0"/>
              </a:rPr>
              <a:t>Pro players tend to use BGG and they love harder game...</a:t>
            </a:r>
          </a:p>
          <a:p>
            <a:pPr lvl="1"/>
            <a:r>
              <a:rPr lang="en-HK" dirty="0">
                <a:latin typeface="KBZipaDeeDooDah" panose="02000603000000000000" pitchFamily="2" charset="0"/>
                <a:ea typeface="KBZipaDeeDooDah" panose="02000603000000000000" pitchFamily="2" charset="0"/>
              </a:rPr>
              <a:t>High rating != Best Seller</a:t>
            </a:r>
          </a:p>
        </p:txBody>
      </p:sp>
    </p:spTree>
    <p:extLst>
      <p:ext uri="{BB962C8B-B14F-4D97-AF65-F5344CB8AC3E}">
        <p14:creationId xmlns:p14="http://schemas.microsoft.com/office/powerpoint/2010/main" val="37561017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2091-45BC-4BD4-8B01-3EE7139807B1}"/>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Reference</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CD5BCAF-D8C5-46F8-93BF-D2FFF087D166}"/>
              </a:ext>
            </a:extLst>
          </p:cNvPr>
          <p:cNvSpPr>
            <a:spLocks noGrp="1"/>
          </p:cNvSpPr>
          <p:nvPr>
            <p:ph idx="1"/>
          </p:nvPr>
        </p:nvSpPr>
        <p:spPr/>
        <p:txBody>
          <a:bodyPr/>
          <a:lstStyle/>
          <a:p>
            <a:r>
              <a:rPr lang="en-HK" dirty="0">
                <a:hlinkClick r:id="rId2"/>
              </a:rPr>
              <a:t>https://www.kaggle.com/datasets/melissamonfared/board-games</a:t>
            </a:r>
          </a:p>
          <a:p>
            <a:endParaRPr lang="en-HK" dirty="0">
              <a:hlinkClick r:id="rId2"/>
            </a:endParaRPr>
          </a:p>
          <a:p>
            <a:r>
              <a:rPr lang="en-HK" dirty="0">
                <a:hlinkClick r:id="rId2"/>
              </a:rPr>
              <a:t>https://www.fun.com/best-selling-board-games-all-time.html</a:t>
            </a:r>
            <a:endParaRPr lang="en-HK" dirty="0"/>
          </a:p>
          <a:p>
            <a:endParaRPr lang="en-HK" dirty="0">
              <a:hlinkClick r:id="rId3"/>
            </a:endParaRPr>
          </a:p>
          <a:p>
            <a:r>
              <a:rPr lang="en-HK" dirty="0">
                <a:hlinkClick r:id="rId3"/>
              </a:rPr>
              <a:t>https://boardgamegeek.com/</a:t>
            </a:r>
            <a:endParaRPr lang="en-HK" dirty="0"/>
          </a:p>
        </p:txBody>
      </p:sp>
    </p:spTree>
    <p:extLst>
      <p:ext uri="{BB962C8B-B14F-4D97-AF65-F5344CB8AC3E}">
        <p14:creationId xmlns:p14="http://schemas.microsoft.com/office/powerpoint/2010/main" val="3575537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C04DA-7367-4CD8-ADE8-CE5663AA25B5}"/>
              </a:ext>
            </a:extLst>
          </p:cNvPr>
          <p:cNvSpPr>
            <a:spLocks noGrp="1"/>
          </p:cNvSpPr>
          <p:nvPr>
            <p:ph type="title"/>
          </p:nvPr>
        </p:nvSpPr>
        <p:spPr>
          <a:xfrm>
            <a:off x="838200" y="365125"/>
            <a:ext cx="10515600" cy="1325563"/>
          </a:xfrm>
        </p:spPr>
        <p:txBody>
          <a:bodyPr>
            <a:normAutofit/>
          </a:bodyPr>
          <a:lstStyle/>
          <a:p>
            <a:r>
              <a:rPr lang="en-US" sz="5400" dirty="0">
                <a:latin typeface="KBZipaDeeDooDah" panose="02000603000000000000" pitchFamily="2" charset="0"/>
                <a:ea typeface="KBZipaDeeDooDah" panose="02000603000000000000" pitchFamily="2" charset="0"/>
              </a:rPr>
              <a:t>BGG</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C1D42F08-C18F-4136-AD06-13C41D77C529}"/>
              </a:ext>
            </a:extLst>
          </p:cNvPr>
          <p:cNvSpPr>
            <a:spLocks noGrp="1"/>
          </p:cNvSpPr>
          <p:nvPr>
            <p:ph idx="1"/>
          </p:nvPr>
        </p:nvSpPr>
        <p:spPr>
          <a:xfrm>
            <a:off x="609599" y="1825625"/>
            <a:ext cx="10515600" cy="4351338"/>
          </a:xfrm>
        </p:spPr>
        <p:txBody>
          <a:bodyPr/>
          <a:lstStyle/>
          <a:p>
            <a:endParaRPr lang="en-HK" dirty="0"/>
          </a:p>
        </p:txBody>
      </p:sp>
      <p:pic>
        <p:nvPicPr>
          <p:cNvPr id="5" name="Picture 4">
            <a:extLst>
              <a:ext uri="{FF2B5EF4-FFF2-40B4-BE49-F238E27FC236}">
                <a16:creationId xmlns:a16="http://schemas.microsoft.com/office/drawing/2014/main" id="{69B5AC95-B152-4507-9DBC-C36489810491}"/>
              </a:ext>
            </a:extLst>
          </p:cNvPr>
          <p:cNvPicPr>
            <a:picLocks noChangeAspect="1"/>
          </p:cNvPicPr>
          <p:nvPr/>
        </p:nvPicPr>
        <p:blipFill>
          <a:blip r:embed="rId2"/>
          <a:stretch>
            <a:fillRect/>
          </a:stretch>
        </p:blipFill>
        <p:spPr>
          <a:xfrm>
            <a:off x="214107" y="1600559"/>
            <a:ext cx="11749292" cy="5081397"/>
          </a:xfrm>
          <a:prstGeom prst="rect">
            <a:avLst/>
          </a:prstGeom>
        </p:spPr>
      </p:pic>
      <p:sp>
        <p:nvSpPr>
          <p:cNvPr id="4" name="Frame 3">
            <a:extLst>
              <a:ext uri="{FF2B5EF4-FFF2-40B4-BE49-F238E27FC236}">
                <a16:creationId xmlns:a16="http://schemas.microsoft.com/office/drawing/2014/main" id="{A82872ED-A696-4A2E-8900-292103E41684}"/>
              </a:ext>
            </a:extLst>
          </p:cNvPr>
          <p:cNvSpPr/>
          <p:nvPr/>
        </p:nvSpPr>
        <p:spPr>
          <a:xfrm>
            <a:off x="2438400" y="2094849"/>
            <a:ext cx="919851"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6" name="Frame 5">
            <a:extLst>
              <a:ext uri="{FF2B5EF4-FFF2-40B4-BE49-F238E27FC236}">
                <a16:creationId xmlns:a16="http://schemas.microsoft.com/office/drawing/2014/main" id="{3A93A7EF-509F-44D8-BC0D-9A84A57B4E55}"/>
              </a:ext>
            </a:extLst>
          </p:cNvPr>
          <p:cNvSpPr/>
          <p:nvPr/>
        </p:nvSpPr>
        <p:spPr>
          <a:xfrm>
            <a:off x="2412999" y="3362036"/>
            <a:ext cx="2225964" cy="7296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7" name="Frame 6">
            <a:extLst>
              <a:ext uri="{FF2B5EF4-FFF2-40B4-BE49-F238E27FC236}">
                <a16:creationId xmlns:a16="http://schemas.microsoft.com/office/drawing/2014/main" id="{AC72611F-6623-47FC-856C-1A65D335DDF9}"/>
              </a:ext>
            </a:extLst>
          </p:cNvPr>
          <p:cNvSpPr/>
          <p:nvPr/>
        </p:nvSpPr>
        <p:spPr>
          <a:xfrm>
            <a:off x="4685208" y="3260436"/>
            <a:ext cx="919851"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8" name="Frame 7">
            <a:extLst>
              <a:ext uri="{FF2B5EF4-FFF2-40B4-BE49-F238E27FC236}">
                <a16:creationId xmlns:a16="http://schemas.microsoft.com/office/drawing/2014/main" id="{66DEE021-C96C-4F05-A86F-25B97A1A5639}"/>
              </a:ext>
            </a:extLst>
          </p:cNvPr>
          <p:cNvSpPr/>
          <p:nvPr/>
        </p:nvSpPr>
        <p:spPr>
          <a:xfrm>
            <a:off x="6204526" y="3309984"/>
            <a:ext cx="1316182"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dirty="0">
              <a:solidFill>
                <a:schemeClr val="tx1"/>
              </a:solidFill>
            </a:endParaRPr>
          </a:p>
        </p:txBody>
      </p:sp>
      <p:sp>
        <p:nvSpPr>
          <p:cNvPr id="9" name="Frame 8">
            <a:extLst>
              <a:ext uri="{FF2B5EF4-FFF2-40B4-BE49-F238E27FC236}">
                <a16:creationId xmlns:a16="http://schemas.microsoft.com/office/drawing/2014/main" id="{BC2AB459-9942-4C2B-86FE-CA010361BDA9}"/>
              </a:ext>
            </a:extLst>
          </p:cNvPr>
          <p:cNvSpPr/>
          <p:nvPr/>
        </p:nvSpPr>
        <p:spPr>
          <a:xfrm>
            <a:off x="7900970" y="3314753"/>
            <a:ext cx="1605556"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238905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9"/>
                                        </p:tgtEl>
                                      </p:cBhvr>
                                    </p:animEffect>
                                    <p:set>
                                      <p:cBhvr>
                                        <p:cTn id="5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P spid="7" grpId="0" animBg="1"/>
      <p:bldP spid="7" grpId="1" animBg="1"/>
      <p:bldP spid="8" grpId="0" animBg="1"/>
      <p:bldP spid="8" grpId="1" animBg="1"/>
      <p:bldP spid="9" grpId="0" animBg="1"/>
      <p:bldP spid="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E2419-7CA4-44B2-BECC-F6446A16809D}"/>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Dataset</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A2EC9C42-DAE9-478D-BB71-946AAA5AA25E}"/>
              </a:ext>
            </a:extLst>
          </p:cNvPr>
          <p:cNvPicPr>
            <a:picLocks noChangeAspect="1"/>
          </p:cNvPicPr>
          <p:nvPr/>
        </p:nvPicPr>
        <p:blipFill>
          <a:blip r:embed="rId2"/>
          <a:stretch>
            <a:fillRect/>
          </a:stretch>
        </p:blipFill>
        <p:spPr>
          <a:xfrm>
            <a:off x="271602" y="2686570"/>
            <a:ext cx="11561275" cy="2116225"/>
          </a:xfrm>
          <a:prstGeom prst="rect">
            <a:avLst/>
          </a:prstGeom>
        </p:spPr>
      </p:pic>
    </p:spTree>
    <p:extLst>
      <p:ext uri="{BB962C8B-B14F-4D97-AF65-F5344CB8AC3E}">
        <p14:creationId xmlns:p14="http://schemas.microsoft.com/office/powerpoint/2010/main" val="2245082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9C214-2055-438F-BA24-C8BBD2203C06}"/>
              </a:ext>
            </a:extLst>
          </p:cNvPr>
          <p:cNvSpPr>
            <a:spLocks noGrp="1"/>
          </p:cNvSpPr>
          <p:nvPr>
            <p:ph type="ctrTitle"/>
          </p:nvPr>
        </p:nvSpPr>
        <p:spPr/>
        <p:txBody>
          <a:bodyPr>
            <a:normAutofit/>
          </a:bodyPr>
          <a:lstStyle/>
          <a:p>
            <a:r>
              <a:rPr lang="en-US" sz="8000" dirty="0">
                <a:latin typeface="KBZipaDeeDooDah" panose="02000603000000000000" pitchFamily="2" charset="0"/>
                <a:ea typeface="KBZipaDeeDooDah" panose="02000603000000000000" pitchFamily="2" charset="0"/>
              </a:rPr>
              <a:t>Data Cleansing</a:t>
            </a:r>
            <a:endParaRPr lang="en-HK" sz="8000" dirty="0"/>
          </a:p>
        </p:txBody>
      </p:sp>
      <p:sp>
        <p:nvSpPr>
          <p:cNvPr id="3" name="Subtitle 2">
            <a:extLst>
              <a:ext uri="{FF2B5EF4-FFF2-40B4-BE49-F238E27FC236}">
                <a16:creationId xmlns:a16="http://schemas.microsoft.com/office/drawing/2014/main" id="{5BBCC0E4-8A04-4760-AD6B-199FBCDCDD88}"/>
              </a:ext>
            </a:extLst>
          </p:cNvPr>
          <p:cNvSpPr>
            <a:spLocks noGrp="1"/>
          </p:cNvSpPr>
          <p:nvPr>
            <p:ph type="subTitle" idx="1"/>
          </p:nvPr>
        </p:nvSpPr>
        <p:spPr/>
        <p:txBody>
          <a:bodyPr/>
          <a:lstStyle/>
          <a:p>
            <a:endParaRPr lang="en-HK" dirty="0"/>
          </a:p>
        </p:txBody>
      </p:sp>
    </p:spTree>
    <p:extLst>
      <p:ext uri="{BB962C8B-B14F-4D97-AF65-F5344CB8AC3E}">
        <p14:creationId xmlns:p14="http://schemas.microsoft.com/office/powerpoint/2010/main" val="1690410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C9AF0-0B89-4845-9C41-1FA8A4999DF7}"/>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 Cleansing</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01671A86-6D53-4B01-9D6F-ED9BBC71229C}"/>
              </a:ext>
            </a:extLst>
          </p:cNvPr>
          <p:cNvSpPr>
            <a:spLocks noGrp="1"/>
          </p:cNvSpPr>
          <p:nvPr>
            <p:ph idx="1"/>
          </p:nvPr>
        </p:nvSpPr>
        <p:spPr>
          <a:xfrm>
            <a:off x="495300" y="1899138"/>
            <a:ext cx="10515600" cy="4351338"/>
          </a:xfrm>
        </p:spPr>
        <p:txBody>
          <a:bodyPr/>
          <a:lstStyle/>
          <a:p>
            <a:pPr>
              <a:lnSpc>
                <a:spcPct val="100000"/>
              </a:lnSpc>
            </a:pPr>
            <a:r>
              <a:rPr lang="en-US" dirty="0">
                <a:latin typeface="KBZipaDeeDooDah" panose="02000603000000000000" pitchFamily="2" charset="0"/>
                <a:ea typeface="KBZipaDeeDooDah" panose="02000603000000000000" pitchFamily="2" charset="0"/>
              </a:rPr>
              <a:t>Missing values</a:t>
            </a:r>
          </a:p>
          <a:p>
            <a:pPr>
              <a:lnSpc>
                <a:spcPct val="100000"/>
              </a:lnSpc>
            </a:pPr>
            <a:endParaRPr lang="en-US" dirty="0">
              <a:latin typeface="KBZipaDeeDooDah" panose="02000603000000000000" pitchFamily="2" charset="0"/>
              <a:ea typeface="KBZipaDeeDooDah" panose="02000603000000000000" pitchFamily="2" charset="0"/>
            </a:endParaRPr>
          </a:p>
          <a:p>
            <a:pPr>
              <a:lnSpc>
                <a:spcPct val="100000"/>
              </a:lnSpc>
            </a:pPr>
            <a:r>
              <a:rPr lang="en-US" dirty="0">
                <a:latin typeface="KBZipaDeeDooDah" panose="02000603000000000000" pitchFamily="2" charset="0"/>
                <a:ea typeface="KBZipaDeeDooDah" panose="02000603000000000000" pitchFamily="2" charset="0"/>
              </a:rPr>
              <a:t>Zero values</a:t>
            </a:r>
          </a:p>
          <a:p>
            <a:pPr marL="0" indent="0">
              <a:lnSpc>
                <a:spcPct val="100000"/>
              </a:lnSpc>
              <a:buNone/>
            </a:pPr>
            <a:r>
              <a:rPr lang="en-US" dirty="0">
                <a:latin typeface="KBZipaDeeDooDah" panose="02000603000000000000" pitchFamily="2" charset="0"/>
                <a:ea typeface="KBZipaDeeDooDah" panose="02000603000000000000" pitchFamily="2" charset="0"/>
              </a:rPr>
              <a:t>   (Missing)</a:t>
            </a:r>
          </a:p>
          <a:p>
            <a:pPr marL="0" indent="0">
              <a:lnSpc>
                <a:spcPct val="100000"/>
              </a:lnSpc>
              <a:buNone/>
            </a:pPr>
            <a:endParaRPr lang="en-US" dirty="0">
              <a:latin typeface="KBZipaDeeDooDah" panose="02000603000000000000" pitchFamily="2" charset="0"/>
              <a:ea typeface="KBZipaDeeDooDah" panose="02000603000000000000" pitchFamily="2" charset="0"/>
            </a:endParaRPr>
          </a:p>
        </p:txBody>
      </p:sp>
      <p:pic>
        <p:nvPicPr>
          <p:cNvPr id="9" name="Picture 8">
            <a:extLst>
              <a:ext uri="{FF2B5EF4-FFF2-40B4-BE49-F238E27FC236}">
                <a16:creationId xmlns:a16="http://schemas.microsoft.com/office/drawing/2014/main" id="{27C398C9-8543-4518-8E4E-3607F88AE5BD}"/>
              </a:ext>
            </a:extLst>
          </p:cNvPr>
          <p:cNvPicPr>
            <a:picLocks noChangeAspect="1"/>
          </p:cNvPicPr>
          <p:nvPr/>
        </p:nvPicPr>
        <p:blipFill>
          <a:blip r:embed="rId2"/>
          <a:stretch>
            <a:fillRect/>
          </a:stretch>
        </p:blipFill>
        <p:spPr>
          <a:xfrm>
            <a:off x="3286560" y="1899138"/>
            <a:ext cx="8814889" cy="4874436"/>
          </a:xfrm>
          <a:prstGeom prst="rect">
            <a:avLst/>
          </a:prstGeom>
        </p:spPr>
      </p:pic>
    </p:spTree>
    <p:extLst>
      <p:ext uri="{BB962C8B-B14F-4D97-AF65-F5344CB8AC3E}">
        <p14:creationId xmlns:p14="http://schemas.microsoft.com/office/powerpoint/2010/main" val="1957607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55B59-BC39-4C89-BD95-DB78C3CE00F4}"/>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Data</a:t>
            </a:r>
            <a:r>
              <a:rPr lang="en-US" sz="4400" dirty="0">
                <a:latin typeface="KBZipaDeeDooDah" panose="02000603000000000000" pitchFamily="2" charset="0"/>
                <a:ea typeface="KBZipaDeeDooDah" panose="02000603000000000000" pitchFamily="2" charset="0"/>
              </a:rPr>
              <a:t> Cleansing</a:t>
            </a:r>
            <a:endParaRPr lang="en-HK" dirty="0"/>
          </a:p>
        </p:txBody>
      </p:sp>
      <p:graphicFrame>
        <p:nvGraphicFramePr>
          <p:cNvPr id="5" name="Table 5">
            <a:extLst>
              <a:ext uri="{FF2B5EF4-FFF2-40B4-BE49-F238E27FC236}">
                <a16:creationId xmlns:a16="http://schemas.microsoft.com/office/drawing/2014/main" id="{0748C71A-FF15-4CEB-A0EC-2F48507E373F}"/>
              </a:ext>
            </a:extLst>
          </p:cNvPr>
          <p:cNvGraphicFramePr>
            <a:graphicFrameLocks noGrp="1"/>
          </p:cNvGraphicFramePr>
          <p:nvPr>
            <p:extLst>
              <p:ext uri="{D42A27DB-BD31-4B8C-83A1-F6EECF244321}">
                <p14:modId xmlns:p14="http://schemas.microsoft.com/office/powerpoint/2010/main" val="3348385756"/>
              </p:ext>
            </p:extLst>
          </p:nvPr>
        </p:nvGraphicFramePr>
        <p:xfrm>
          <a:off x="838199" y="1352711"/>
          <a:ext cx="9993923" cy="5399777"/>
        </p:xfrm>
        <a:graphic>
          <a:graphicData uri="http://schemas.openxmlformats.org/drawingml/2006/table">
            <a:tbl>
              <a:tblPr firstRow="1" bandRow="1">
                <a:tableStyleId>{5C22544A-7EE6-4342-B048-85BDC9FD1C3A}</a:tableStyleId>
              </a:tblPr>
              <a:tblGrid>
                <a:gridCol w="2582564">
                  <a:extLst>
                    <a:ext uri="{9D8B030D-6E8A-4147-A177-3AD203B41FA5}">
                      <a16:colId xmlns:a16="http://schemas.microsoft.com/office/drawing/2014/main" val="4284370183"/>
                    </a:ext>
                  </a:extLst>
                </a:gridCol>
                <a:gridCol w="7411359">
                  <a:extLst>
                    <a:ext uri="{9D8B030D-6E8A-4147-A177-3AD203B41FA5}">
                      <a16:colId xmlns:a16="http://schemas.microsoft.com/office/drawing/2014/main" val="1638184995"/>
                    </a:ext>
                  </a:extLst>
                </a:gridCol>
              </a:tblGrid>
              <a:tr h="403463">
                <a:tc>
                  <a:txBody>
                    <a:bodyPr/>
                    <a:lstStyle/>
                    <a:p>
                      <a:r>
                        <a:rPr lang="en-US" dirty="0">
                          <a:latin typeface="KBZipaDeeDooDah" panose="02000603000000000000" pitchFamily="2" charset="0"/>
                          <a:ea typeface="KBZipaDeeDooDah" panose="02000603000000000000" pitchFamily="2" charset="0"/>
                        </a:rPr>
                        <a:t>Column</a:t>
                      </a:r>
                      <a:endParaRPr lang="en-HK" dirty="0">
                        <a:latin typeface="KBZipaDeeDooDah" panose="02000603000000000000" pitchFamily="2" charset="0"/>
                        <a:ea typeface="KBZipaDeeDooDah" panose="02000603000000000000" pitchFamily="2" charset="0"/>
                      </a:endParaRPr>
                    </a:p>
                  </a:txBody>
                  <a:tcPr/>
                </a:tc>
                <a:tc>
                  <a:txBody>
                    <a:bodyPr/>
                    <a:lstStyle/>
                    <a:p>
                      <a:r>
                        <a:rPr lang="en-US" dirty="0">
                          <a:latin typeface="KBZipaDeeDooDah" panose="02000603000000000000" pitchFamily="2" charset="0"/>
                          <a:ea typeface="KBZipaDeeDooDah" panose="02000603000000000000" pitchFamily="2" charset="0"/>
                        </a:rPr>
                        <a:t>Action</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951190976"/>
                  </a:ext>
                </a:extLst>
              </a:tr>
              <a:tr h="696389">
                <a:tc>
                  <a:txBody>
                    <a:bodyPr/>
                    <a:lstStyle/>
                    <a:p>
                      <a:r>
                        <a:rPr lang="en-HK" dirty="0">
                          <a:latin typeface="KBZipaDeeDooDah" panose="02000603000000000000" pitchFamily="2" charset="0"/>
                          <a:ea typeface="KBZipaDeeDooDah" panose="02000603000000000000" pitchFamily="2" charset="0"/>
                        </a:rPr>
                        <a:t>Year Published</a:t>
                      </a:r>
                    </a:p>
                  </a:txBody>
                  <a:tcPr/>
                </a:tc>
                <a:tc>
                  <a:txBody>
                    <a:bodyPr/>
                    <a:lstStyle/>
                    <a:p>
                      <a:r>
                        <a:rPr lang="en-US" dirty="0">
                          <a:latin typeface="KBZipaDeeDooDah" panose="02000603000000000000" pitchFamily="2" charset="0"/>
                          <a:ea typeface="KBZipaDeeDooDah" panose="02000603000000000000" pitchFamily="2" charset="0"/>
                        </a:rPr>
                        <a:t>Drop the row with no value (only 1 datum, not big effect on the data)</a:t>
                      </a:r>
                    </a:p>
                  </a:txBody>
                  <a:tcPr/>
                </a:tc>
                <a:extLst>
                  <a:ext uri="{0D108BD9-81ED-4DB2-BD59-A6C34878D82A}">
                    <a16:rowId xmlns:a16="http://schemas.microsoft.com/office/drawing/2014/main" val="2498563339"/>
                  </a:ext>
                </a:extLst>
              </a:tr>
              <a:tr h="994842">
                <a:tc>
                  <a:txBody>
                    <a:bodyPr/>
                    <a:lstStyle/>
                    <a:p>
                      <a:r>
                        <a:rPr lang="en-HK" dirty="0">
                          <a:latin typeface="KBZipaDeeDooDah" panose="02000603000000000000" pitchFamily="2" charset="0"/>
                          <a:ea typeface="KBZipaDeeDooDah" panose="02000603000000000000" pitchFamily="2" charset="0"/>
                        </a:rPr>
                        <a:t>Min Players</a:t>
                      </a:r>
                    </a:p>
                  </a:txBody>
                  <a:tcPr/>
                </a:tc>
                <a:tc>
                  <a:txBody>
                    <a:bodyPr/>
                    <a:lstStyle/>
                    <a:p>
                      <a:r>
                        <a:rPr lang="en-US" dirty="0">
                          <a:latin typeface="KBZipaDeeDooDah" panose="02000603000000000000" pitchFamily="2" charset="0"/>
                          <a:ea typeface="KBZipaDeeDooDah" panose="02000603000000000000" pitchFamily="2" charset="0"/>
                        </a:rPr>
                        <a:t>The min of Min Players is 0, which means missing data. This data is important for prediction. If not too much missing data, we will drop those row. If too much, we will consider other approach.</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909722415"/>
                  </a:ext>
                </a:extLst>
              </a:tr>
              <a:tr h="403463">
                <a:tc>
                  <a:txBody>
                    <a:bodyPr/>
                    <a:lstStyle/>
                    <a:p>
                      <a:r>
                        <a:rPr lang="en-HK" dirty="0">
                          <a:latin typeface="KBZipaDeeDooDah" panose="02000603000000000000" pitchFamily="2" charset="0"/>
                          <a:ea typeface="KBZipaDeeDooDah" panose="02000603000000000000" pitchFamily="2" charset="0"/>
                        </a:rPr>
                        <a:t>Max Players</a:t>
                      </a:r>
                    </a:p>
                  </a:txBody>
                  <a:tcPr/>
                </a:tc>
                <a:tc>
                  <a:txBody>
                    <a:bodyPr/>
                    <a:lstStyle/>
                    <a:p>
                      <a:r>
                        <a:rPr lang="en-HK" dirty="0">
                          <a:latin typeface="KBZipaDeeDooDah" panose="02000603000000000000" pitchFamily="2" charset="0"/>
                          <a:ea typeface="KBZipaDeeDooDah" panose="02000603000000000000" pitchFamily="2" charset="0"/>
                        </a:rPr>
                        <a:t>Same as "Min Players"</a:t>
                      </a:r>
                    </a:p>
                  </a:txBody>
                  <a:tcPr/>
                </a:tc>
                <a:extLst>
                  <a:ext uri="{0D108BD9-81ED-4DB2-BD59-A6C34878D82A}">
                    <a16:rowId xmlns:a16="http://schemas.microsoft.com/office/drawing/2014/main" val="1956659500"/>
                  </a:ext>
                </a:extLst>
              </a:tr>
              <a:tr h="403463">
                <a:tc>
                  <a:txBody>
                    <a:bodyPr/>
                    <a:lstStyle/>
                    <a:p>
                      <a:r>
                        <a:rPr lang="en-HK" dirty="0">
                          <a:latin typeface="KBZipaDeeDooDah" panose="02000603000000000000" pitchFamily="2" charset="0"/>
                          <a:ea typeface="KBZipaDeeDooDah" panose="02000603000000000000" pitchFamily="2" charset="0"/>
                        </a:rPr>
                        <a:t>Play Time</a:t>
                      </a:r>
                    </a:p>
                  </a:txBody>
                  <a:tcPr/>
                </a:tc>
                <a:tc>
                  <a:txBody>
                    <a:bodyPr/>
                    <a:lstStyle/>
                    <a:p>
                      <a:r>
                        <a:rPr lang="en-HK" dirty="0">
                          <a:latin typeface="KBZipaDeeDooDah" panose="02000603000000000000" pitchFamily="2" charset="0"/>
                          <a:ea typeface="KBZipaDeeDooDah" panose="02000603000000000000" pitchFamily="2" charset="0"/>
                        </a:rPr>
                        <a:t>Same as "Min Players"</a:t>
                      </a:r>
                    </a:p>
                  </a:txBody>
                  <a:tcPr/>
                </a:tc>
                <a:extLst>
                  <a:ext uri="{0D108BD9-81ED-4DB2-BD59-A6C34878D82A}">
                    <a16:rowId xmlns:a16="http://schemas.microsoft.com/office/drawing/2014/main" val="812643729"/>
                  </a:ext>
                </a:extLst>
              </a:tr>
              <a:tr h="994842">
                <a:tc>
                  <a:txBody>
                    <a:bodyPr/>
                    <a:lstStyle/>
                    <a:p>
                      <a:r>
                        <a:rPr lang="en-HK" dirty="0">
                          <a:latin typeface="KBZipaDeeDooDah" panose="02000603000000000000" pitchFamily="2" charset="0"/>
                          <a:ea typeface="KBZipaDeeDooDah" panose="02000603000000000000" pitchFamily="2" charset="0"/>
                        </a:rPr>
                        <a:t>Min Age</a:t>
                      </a:r>
                    </a:p>
                  </a:txBody>
                  <a:tcPr/>
                </a:tc>
                <a:tc>
                  <a:txBody>
                    <a:bodyPr/>
                    <a:lstStyle/>
                    <a:p>
                      <a:r>
                        <a:rPr lang="en-US" dirty="0">
                          <a:latin typeface="KBZipaDeeDooDah" panose="02000603000000000000" pitchFamily="2" charset="0"/>
                          <a:ea typeface="KBZipaDeeDooDah" panose="02000603000000000000" pitchFamily="2" charset="0"/>
                        </a:rPr>
                        <a:t>This column seems irrelevant because average age of players will be better. Also, people tend to ignore it. So we will drop the whole column.</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726912742"/>
                  </a:ext>
                </a:extLst>
              </a:tr>
              <a:tr h="696389">
                <a:tc>
                  <a:txBody>
                    <a:bodyPr/>
                    <a:lstStyle/>
                    <a:p>
                      <a:r>
                        <a:rPr lang="en-HK" dirty="0">
                          <a:latin typeface="KBZipaDeeDooDah" panose="02000603000000000000" pitchFamily="2" charset="0"/>
                          <a:ea typeface="KBZipaDeeDooDah" panose="02000603000000000000" pitchFamily="2" charset="0"/>
                        </a:rPr>
                        <a:t>Complexity Average</a:t>
                      </a:r>
                    </a:p>
                  </a:txBody>
                  <a:tcPr/>
                </a:tc>
                <a:tc>
                  <a:txBody>
                    <a:bodyPr/>
                    <a:lstStyle/>
                    <a:p>
                      <a:r>
                        <a:rPr lang="en-US" dirty="0">
                          <a:latin typeface="KBZipaDeeDooDah" panose="02000603000000000000" pitchFamily="2" charset="0"/>
                          <a:ea typeface="KBZipaDeeDooDah" panose="02000603000000000000" pitchFamily="2" charset="0"/>
                        </a:rPr>
                        <a:t>There are 23 missing data. Need to check 0 values also, same as "Min Player"</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3767485360"/>
                  </a:ext>
                </a:extLst>
              </a:tr>
              <a:tr h="403463">
                <a:tc>
                  <a:txBody>
                    <a:bodyPr/>
                    <a:lstStyle/>
                    <a:p>
                      <a:r>
                        <a:rPr lang="en-HK" dirty="0">
                          <a:latin typeface="KBZipaDeeDooDah" panose="02000603000000000000" pitchFamily="2" charset="0"/>
                          <a:ea typeface="KBZipaDeeDooDah" panose="02000603000000000000" pitchFamily="2" charset="0"/>
                        </a:rPr>
                        <a:t>Mechanics</a:t>
                      </a:r>
                    </a:p>
                  </a:txBody>
                  <a:tcPr/>
                </a:tc>
                <a:tc>
                  <a:txBody>
                    <a:bodyPr/>
                    <a:lstStyle/>
                    <a:p>
                      <a:r>
                        <a:rPr lang="en-HK" dirty="0">
                          <a:latin typeface="KBZipaDeeDooDah" panose="02000603000000000000" pitchFamily="2" charset="0"/>
                          <a:ea typeface="KBZipaDeeDooDah" panose="02000603000000000000" pitchFamily="2" charset="0"/>
                        </a:rPr>
                        <a:t>Same as "Min Player"</a:t>
                      </a:r>
                    </a:p>
                  </a:txBody>
                  <a:tcPr/>
                </a:tc>
                <a:extLst>
                  <a:ext uri="{0D108BD9-81ED-4DB2-BD59-A6C34878D82A}">
                    <a16:rowId xmlns:a16="http://schemas.microsoft.com/office/drawing/2014/main" val="3464033731"/>
                  </a:ext>
                </a:extLst>
              </a:tr>
              <a:tr h="403463">
                <a:tc>
                  <a:txBody>
                    <a:bodyPr/>
                    <a:lstStyle/>
                    <a:p>
                      <a:r>
                        <a:rPr lang="en-HK" dirty="0">
                          <a:latin typeface="KBZipaDeeDooDah" panose="02000603000000000000" pitchFamily="2" charset="0"/>
                          <a:ea typeface="KBZipaDeeDooDah" panose="02000603000000000000" pitchFamily="2" charset="0"/>
                        </a:rPr>
                        <a:t>Domains</a:t>
                      </a:r>
                    </a:p>
                  </a:txBody>
                  <a:tcPr/>
                </a:tc>
                <a:tc>
                  <a:txBody>
                    <a:bodyPr/>
                    <a:lstStyle/>
                    <a:p>
                      <a:r>
                        <a:rPr lang="en-US" dirty="0">
                          <a:latin typeface="KBZipaDeeDooDah" panose="02000603000000000000" pitchFamily="2" charset="0"/>
                          <a:ea typeface="KBZipaDeeDooDah" panose="02000603000000000000" pitchFamily="2" charset="0"/>
                        </a:rPr>
                        <a:t>Drop the whole column as there are too many missing values</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676043141"/>
                  </a:ext>
                </a:extLst>
              </a:tr>
            </a:tbl>
          </a:graphicData>
        </a:graphic>
      </p:graphicFrame>
    </p:spTree>
    <p:extLst>
      <p:ext uri="{BB962C8B-B14F-4D97-AF65-F5344CB8AC3E}">
        <p14:creationId xmlns:p14="http://schemas.microsoft.com/office/powerpoint/2010/main" val="2076752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555</TotalTime>
  <Words>770</Words>
  <Application>Microsoft Office PowerPoint</Application>
  <PresentationFormat>Widescreen</PresentationFormat>
  <Paragraphs>179</Paragraphs>
  <Slides>47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Calibri Light</vt:lpstr>
      <vt:lpstr>KBZipaDeeDooDah</vt:lpstr>
      <vt:lpstr>Wingdings</vt:lpstr>
      <vt:lpstr>Office Theme</vt:lpstr>
      <vt:lpstr>EDA Mini Project</vt:lpstr>
      <vt:lpstr>Objective</vt:lpstr>
      <vt:lpstr>Data Description</vt:lpstr>
      <vt:lpstr>Dataset soruce</vt:lpstr>
      <vt:lpstr>BGG</vt:lpstr>
      <vt:lpstr>Dataset</vt:lpstr>
      <vt:lpstr>Data Cleansing</vt:lpstr>
      <vt:lpstr>Data Cleansing</vt:lpstr>
      <vt:lpstr>Data Cleansing</vt:lpstr>
      <vt:lpstr>After Cleansing</vt:lpstr>
      <vt:lpstr>Inaccurate Data</vt:lpstr>
      <vt:lpstr>Univariate Analysis</vt:lpstr>
      <vt:lpstr>Year Published</vt:lpstr>
      <vt:lpstr>Year Published</vt:lpstr>
      <vt:lpstr>Min Players</vt:lpstr>
      <vt:lpstr>Min Players</vt:lpstr>
      <vt:lpstr>Max Players</vt:lpstr>
      <vt:lpstr>Max Players</vt:lpstr>
      <vt:lpstr>Play Time</vt:lpstr>
      <vt:lpstr>Play Time</vt:lpstr>
      <vt:lpstr>Rating Average</vt:lpstr>
      <vt:lpstr>Complexity Average</vt:lpstr>
      <vt:lpstr>Owned Users (For reference only)</vt:lpstr>
      <vt:lpstr>Owned Users (For reference only)</vt:lpstr>
      <vt:lpstr>Mechanics (For reference only)</vt:lpstr>
      <vt:lpstr>Bivariate Analysis</vt:lpstr>
      <vt:lpstr>Heatmap</vt:lpstr>
      <vt:lpstr>Min Players &amp; Rating Average</vt:lpstr>
      <vt:lpstr>Max Players &amp; Rating Average</vt:lpstr>
      <vt:lpstr>Rating Average vs Complexity Average</vt:lpstr>
      <vt:lpstr>Rating Average vs Complexity Average</vt:lpstr>
      <vt:lpstr>Rating Average vs Play Time</vt:lpstr>
      <vt:lpstr>Rating Average vs Max Players adjusted</vt:lpstr>
      <vt:lpstr>Multivariate Analysis</vt:lpstr>
      <vt:lpstr>Multivariate Analysis</vt:lpstr>
      <vt:lpstr>Code and result</vt:lpstr>
      <vt:lpstr>Predicted vs. Actual Values</vt:lpstr>
      <vt:lpstr>Bonus: Rating Average vs Mechanic </vt:lpstr>
      <vt:lpstr>Challenges and Limitations</vt:lpstr>
      <vt:lpstr>Challenges</vt:lpstr>
      <vt:lpstr>Limitations</vt:lpstr>
      <vt:lpstr>Future Improvement</vt:lpstr>
      <vt:lpstr>Future Work</vt:lpstr>
      <vt:lpstr>Future Work</vt:lpstr>
      <vt:lpstr>Conclusion</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EDA Mini Project</dc:title>
  <dc:creator>user</dc:creator>
  <cp:lastModifiedBy>user</cp:lastModifiedBy>
  <cp:revision>42</cp:revision>
  <dcterms:created xsi:type="dcterms:W3CDTF">2024-07-25T01:05:37Z</dcterms:created>
  <dcterms:modified xsi:type="dcterms:W3CDTF">2024-07-25T10:21:22Z</dcterms:modified>
</cp:coreProperties>
</file>

<file path=docProps/thumbnail.jpeg>
</file>